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3" r:id="rId1"/>
  </p:sldMasterIdLst>
  <p:notesMasterIdLst>
    <p:notesMasterId r:id="rId26"/>
  </p:notesMasterIdLst>
  <p:sldIdLst>
    <p:sldId id="256" r:id="rId2"/>
    <p:sldId id="258" r:id="rId3"/>
    <p:sldId id="259" r:id="rId4"/>
    <p:sldId id="279" r:id="rId5"/>
    <p:sldId id="260" r:id="rId6"/>
    <p:sldId id="262" r:id="rId7"/>
    <p:sldId id="263" r:id="rId8"/>
    <p:sldId id="264" r:id="rId9"/>
    <p:sldId id="265" r:id="rId10"/>
    <p:sldId id="278" r:id="rId11"/>
    <p:sldId id="266" r:id="rId12"/>
    <p:sldId id="280" r:id="rId13"/>
    <p:sldId id="267" r:id="rId14"/>
    <p:sldId id="268" r:id="rId15"/>
    <p:sldId id="269" r:id="rId16"/>
    <p:sldId id="270" r:id="rId17"/>
    <p:sldId id="271" r:id="rId18"/>
    <p:sldId id="272" r:id="rId19"/>
    <p:sldId id="273" r:id="rId20"/>
    <p:sldId id="275" r:id="rId21"/>
    <p:sldId id="276" r:id="rId22"/>
    <p:sldId id="277" r:id="rId23"/>
    <p:sldId id="274" r:id="rId24"/>
    <p:sldId id="281"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8" autoAdjust="0"/>
    <p:restoredTop sz="94650" autoAdjust="0"/>
  </p:normalViewPr>
  <p:slideViewPr>
    <p:cSldViewPr snapToGrid="0">
      <p:cViewPr varScale="1">
        <p:scale>
          <a:sx n="68" d="100"/>
          <a:sy n="68" d="100"/>
        </p:scale>
        <p:origin x="642"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05" d="100"/>
          <a:sy n="105" d="100"/>
        </p:scale>
        <p:origin x="34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3807F44-2981-4D77-96B5-EE73FD0CF7C9}" type="datetimeFigureOut">
              <a:rPr lang="en-US" smtClean="0"/>
              <a:t>8/3/2020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C00EDCD-9451-4E79-B3CE-205CB6A11CAF}" type="slidenum">
              <a:rPr lang="en-US" smtClean="0"/>
              <a:t>‹#›</a:t>
            </a:fld>
            <a:endParaRPr lang="en-US"/>
          </a:p>
        </p:txBody>
      </p:sp>
    </p:spTree>
    <p:extLst>
      <p:ext uri="{BB962C8B-B14F-4D97-AF65-F5344CB8AC3E}">
        <p14:creationId xmlns:p14="http://schemas.microsoft.com/office/powerpoint/2010/main" val="315481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Medical necessity</a:t>
            </a:r>
            <a:r>
              <a:rPr lang="en-US" baseline="0" dirty="0" smtClean="0"/>
              <a:t> is basis for which we can provided Specialty Mental Health Services.  Must have all three </a:t>
            </a:r>
            <a:r>
              <a:rPr lang="en-US" baseline="0" dirty="0" err="1" smtClean="0"/>
              <a:t>criterias</a:t>
            </a:r>
            <a:r>
              <a:rPr lang="en-US" baseline="0" dirty="0" smtClean="0"/>
              <a:t> to meet medical necessity.  Review the included and excluded diagnosis list for reference.</a:t>
            </a:r>
            <a:endParaRPr lang="en-US" dirty="0"/>
          </a:p>
        </p:txBody>
      </p:sp>
      <p:sp>
        <p:nvSpPr>
          <p:cNvPr id="4" name="Slide Number Placeholder 3"/>
          <p:cNvSpPr>
            <a:spLocks noGrp="1"/>
          </p:cNvSpPr>
          <p:nvPr>
            <p:ph type="sldNum" sz="quarter" idx="10"/>
          </p:nvPr>
        </p:nvSpPr>
        <p:spPr/>
        <p:txBody>
          <a:bodyPr/>
          <a:lstStyle/>
          <a:p>
            <a:fld id="{6C00EDCD-9451-4E79-B3CE-205CB6A11CAF}" type="slidenum">
              <a:rPr lang="en-US" smtClean="0"/>
              <a:t>2</a:t>
            </a:fld>
            <a:endParaRPr lang="en-US"/>
          </a:p>
        </p:txBody>
      </p:sp>
    </p:spTree>
    <p:extLst>
      <p:ext uri="{BB962C8B-B14F-4D97-AF65-F5344CB8AC3E}">
        <p14:creationId xmlns:p14="http://schemas.microsoft.com/office/powerpoint/2010/main" val="725617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 clarifying</a:t>
            </a:r>
            <a:r>
              <a:rPr lang="en-US" baseline="0" dirty="0" smtClean="0"/>
              <a:t> information may be added as necessary. Best practice is to completed the assessment prior to or on the same date of beginning the  plan.</a:t>
            </a:r>
            <a:endParaRPr lang="en-US" dirty="0"/>
          </a:p>
        </p:txBody>
      </p:sp>
      <p:sp>
        <p:nvSpPr>
          <p:cNvPr id="4" name="Slide Number Placeholder 3"/>
          <p:cNvSpPr>
            <a:spLocks noGrp="1"/>
          </p:cNvSpPr>
          <p:nvPr>
            <p:ph type="sldNum" sz="quarter" idx="10"/>
          </p:nvPr>
        </p:nvSpPr>
        <p:spPr/>
        <p:txBody>
          <a:bodyPr/>
          <a:lstStyle/>
          <a:p>
            <a:fld id="{6C00EDCD-9451-4E79-B3CE-205CB6A11CAF}" type="slidenum">
              <a:rPr lang="en-US" smtClean="0"/>
              <a:t>4</a:t>
            </a:fld>
            <a:endParaRPr lang="en-US"/>
          </a:p>
        </p:txBody>
      </p:sp>
    </p:spTree>
    <p:extLst>
      <p:ext uri="{BB962C8B-B14F-4D97-AF65-F5344CB8AC3E}">
        <p14:creationId xmlns:p14="http://schemas.microsoft.com/office/powerpoint/2010/main" val="3532750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Admission</a:t>
            </a:r>
            <a:r>
              <a:rPr lang="en-US" baseline="0" dirty="0" smtClean="0"/>
              <a:t> Statement is completed after a completed assessment has taken place.</a:t>
            </a:r>
            <a:endParaRPr lang="en-US" dirty="0"/>
          </a:p>
        </p:txBody>
      </p:sp>
      <p:sp>
        <p:nvSpPr>
          <p:cNvPr id="4" name="Slide Number Placeholder 3"/>
          <p:cNvSpPr>
            <a:spLocks noGrp="1"/>
          </p:cNvSpPr>
          <p:nvPr>
            <p:ph type="sldNum" sz="quarter" idx="10"/>
          </p:nvPr>
        </p:nvSpPr>
        <p:spPr/>
        <p:txBody>
          <a:bodyPr/>
          <a:lstStyle/>
          <a:p>
            <a:fld id="{6C00EDCD-9451-4E79-B3CE-205CB6A11CAF}" type="slidenum">
              <a:rPr lang="en-US" smtClean="0"/>
              <a:t>6</a:t>
            </a:fld>
            <a:endParaRPr lang="en-US"/>
          </a:p>
        </p:txBody>
      </p:sp>
    </p:spTree>
    <p:extLst>
      <p:ext uri="{BB962C8B-B14F-4D97-AF65-F5344CB8AC3E}">
        <p14:creationId xmlns:p14="http://schemas.microsoft.com/office/powerpoint/2010/main" val="341421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the need for goals, objectives, no percentages,</a:t>
            </a:r>
            <a:r>
              <a:rPr lang="en-US" baseline="0" dirty="0" smtClean="0"/>
              <a:t> transitional goals for +16 yrs. old, baselines, intervention, modalities, amount frequency and duration</a:t>
            </a:r>
            <a:endParaRPr lang="en-US" dirty="0"/>
          </a:p>
        </p:txBody>
      </p:sp>
      <p:sp>
        <p:nvSpPr>
          <p:cNvPr id="4" name="Slide Number Placeholder 3"/>
          <p:cNvSpPr>
            <a:spLocks noGrp="1"/>
          </p:cNvSpPr>
          <p:nvPr>
            <p:ph type="sldNum" sz="quarter" idx="10"/>
          </p:nvPr>
        </p:nvSpPr>
        <p:spPr/>
        <p:txBody>
          <a:bodyPr/>
          <a:lstStyle/>
          <a:p>
            <a:fld id="{6C00EDCD-9451-4E79-B3CE-205CB6A11CAF}" type="slidenum">
              <a:rPr lang="en-US" smtClean="0"/>
              <a:t>8</a:t>
            </a:fld>
            <a:endParaRPr lang="en-US"/>
          </a:p>
        </p:txBody>
      </p:sp>
    </p:spTree>
    <p:extLst>
      <p:ext uri="{BB962C8B-B14F-4D97-AF65-F5344CB8AC3E}">
        <p14:creationId xmlns:p14="http://schemas.microsoft.com/office/powerpoint/2010/main" val="1024965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0C7D15-0EF9-493E-B9A5-0C7865224334}"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141076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0C7D15-0EF9-493E-B9A5-0C7865224334}"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190990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0C7D15-0EF9-493E-B9A5-0C7865224334}"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5CDF06-7E19-43C2-BA64-D1B49C38D46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33496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40C7D15-0EF9-493E-B9A5-0C7865224334}"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3884803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40C7D15-0EF9-493E-B9A5-0C7865224334}"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5CDF06-7E19-43C2-BA64-D1B49C38D46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23933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40C7D15-0EF9-493E-B9A5-0C7865224334}"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584224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0C7D15-0EF9-493E-B9A5-0C7865224334}"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854793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0C7D15-0EF9-493E-B9A5-0C7865224334}"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28923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0C7D15-0EF9-493E-B9A5-0C7865224334}"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17861415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0C7D15-0EF9-493E-B9A5-0C7865224334}"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3148399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0C7D15-0EF9-493E-B9A5-0C7865224334}"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220038007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0C7D15-0EF9-493E-B9A5-0C7865224334}" type="datetimeFigureOut">
              <a:rPr lang="en-US" smtClean="0"/>
              <a:t>8/3/2020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58160766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40C7D15-0EF9-493E-B9A5-0C7865224334}" type="datetimeFigureOut">
              <a:rPr lang="en-US" smtClean="0"/>
              <a:t>8/3/2020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1777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C7D15-0EF9-493E-B9A5-0C7865224334}" type="datetimeFigureOut">
              <a:rPr lang="en-US" smtClean="0"/>
              <a:t>8/3/2020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261912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0C7D15-0EF9-493E-B9A5-0C7865224334}"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334307033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0C7D15-0EF9-493E-B9A5-0C7865224334}"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5CDF06-7E19-43C2-BA64-D1B49C38D469}" type="slidenum">
              <a:rPr lang="en-US" smtClean="0"/>
              <a:t>‹#›</a:t>
            </a:fld>
            <a:endParaRPr lang="en-US"/>
          </a:p>
        </p:txBody>
      </p:sp>
    </p:spTree>
    <p:extLst>
      <p:ext uri="{BB962C8B-B14F-4D97-AF65-F5344CB8AC3E}">
        <p14:creationId xmlns:p14="http://schemas.microsoft.com/office/powerpoint/2010/main" val="3356132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40C7D15-0EF9-493E-B9A5-0C7865224334}" type="datetimeFigureOut">
              <a:rPr lang="en-US" smtClean="0"/>
              <a:t>8/3/2020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65CDF06-7E19-43C2-BA64-D1B49C38D469}" type="slidenum">
              <a:rPr lang="en-US" smtClean="0"/>
              <a:t>‹#›</a:t>
            </a:fld>
            <a:endParaRPr lang="en-US"/>
          </a:p>
        </p:txBody>
      </p:sp>
    </p:spTree>
    <p:extLst>
      <p:ext uri="{BB962C8B-B14F-4D97-AF65-F5344CB8AC3E}">
        <p14:creationId xmlns:p14="http://schemas.microsoft.com/office/powerpoint/2010/main" val="2370538"/>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 id="2147483975" r:id="rId12"/>
    <p:sldLayoutId id="2147483976" r:id="rId13"/>
    <p:sldLayoutId id="2147483977" r:id="rId14"/>
    <p:sldLayoutId id="2147483978" r:id="rId15"/>
    <p:sldLayoutId id="214748397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ochealthinfo.com/bhs/about/cys/support/pathway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alkim@ochca.com" TargetMode="External"/><Relationship Id="rId2" Type="http://schemas.openxmlformats.org/officeDocument/2006/relationships/hyperlink" Target="mailto:thoang@ochca.com" TargetMode="External"/><Relationship Id="rId1" Type="http://schemas.openxmlformats.org/officeDocument/2006/relationships/slideLayout" Target="../slideLayouts/slideLayout2.xml"/><Relationship Id="rId5" Type="http://schemas.openxmlformats.org/officeDocument/2006/relationships/hyperlink" Target="mailto:banguyen@ochca.com" TargetMode="External"/><Relationship Id="rId4" Type="http://schemas.openxmlformats.org/officeDocument/2006/relationships/hyperlink" Target="mailto:ghooshvar@ochca.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942535"/>
            <a:ext cx="8915399" cy="4580433"/>
          </a:xfrm>
        </p:spPr>
        <p:txBody>
          <a:bodyPr>
            <a:normAutofit fontScale="90000"/>
          </a:bodyPr>
          <a:lstStyle/>
          <a:p>
            <a:pPr algn="ctr"/>
            <a:r>
              <a:rPr lang="en-US" dirty="0" smtClean="0"/>
              <a:t>Short-Term Residential Treatment Program</a:t>
            </a:r>
            <a:br>
              <a:rPr lang="en-US" dirty="0" smtClean="0"/>
            </a:br>
            <a:r>
              <a:rPr lang="en-US" dirty="0" smtClean="0"/>
              <a:t>(STRTP)</a:t>
            </a:r>
            <a:br>
              <a:rPr lang="en-US" dirty="0" smtClean="0"/>
            </a:br>
            <a:r>
              <a:rPr lang="en-US" dirty="0" smtClean="0"/>
              <a:t> </a:t>
            </a:r>
            <a:br>
              <a:rPr lang="en-US" dirty="0" smtClean="0"/>
            </a:br>
            <a:r>
              <a:rPr lang="en-US" dirty="0" smtClean="0"/>
              <a:t>CYPBH Documentation </a:t>
            </a:r>
            <a:r>
              <a:rPr lang="en-US" dirty="0" smtClean="0"/>
              <a:t>Training Guide</a:t>
            </a:r>
            <a:br>
              <a:rPr lang="en-US" dirty="0" smtClean="0"/>
            </a:br>
            <a:r>
              <a:rPr lang="en-US" dirty="0" smtClean="0"/>
              <a:t>AQIS </a:t>
            </a:r>
            <a:r>
              <a:rPr lang="en-US" dirty="0" smtClean="0"/>
              <a:t>Support Team</a:t>
            </a:r>
            <a:endParaRPr lang="en-US" dirty="0"/>
          </a:p>
        </p:txBody>
      </p:sp>
      <p:sp>
        <p:nvSpPr>
          <p:cNvPr id="3" name="Subtitle 2"/>
          <p:cNvSpPr>
            <a:spLocks noGrp="1"/>
          </p:cNvSpPr>
          <p:nvPr>
            <p:ph type="subTitle" idx="1"/>
          </p:nvPr>
        </p:nvSpPr>
        <p:spPr>
          <a:xfrm>
            <a:off x="2589212" y="5129072"/>
            <a:ext cx="8915399" cy="1126283"/>
          </a:xfrm>
        </p:spPr>
        <p:txBody>
          <a:bodyPr>
            <a:normAutofit lnSpcReduction="10000"/>
          </a:bodyPr>
          <a:lstStyle/>
          <a:p>
            <a:endParaRPr lang="en-US" dirty="0" smtClean="0"/>
          </a:p>
          <a:p>
            <a:endParaRPr lang="en-US" dirty="0"/>
          </a:p>
          <a:p>
            <a:r>
              <a:rPr lang="en-US" dirty="0" smtClean="0"/>
              <a:t>								July 3, 2020</a:t>
            </a:r>
            <a:endParaRPr lang="en-US" dirty="0"/>
          </a:p>
        </p:txBody>
      </p:sp>
    </p:spTree>
    <p:extLst>
      <p:ext uri="{BB962C8B-B14F-4D97-AF65-F5344CB8AC3E}">
        <p14:creationId xmlns:p14="http://schemas.microsoft.com/office/powerpoint/2010/main" val="287995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Clinical Review Report &amp; Transition Determination </a:t>
            </a:r>
            <a:r>
              <a:rPr lang="en-US" sz="3100" dirty="0" smtClean="0"/>
              <a:t>(MH Program Approval – Section 13) </a:t>
            </a:r>
            <a:endParaRPr lang="en-US" sz="3100" dirty="0"/>
          </a:p>
        </p:txBody>
      </p:sp>
      <p:sp>
        <p:nvSpPr>
          <p:cNvPr id="3" name="Content Placeholder 2"/>
          <p:cNvSpPr>
            <a:spLocks noGrp="1"/>
          </p:cNvSpPr>
          <p:nvPr>
            <p:ph idx="1"/>
          </p:nvPr>
        </p:nvSpPr>
        <p:spPr/>
        <p:txBody>
          <a:bodyPr>
            <a:normAutofit fontScale="92500" lnSpcReduction="10000"/>
          </a:bodyPr>
          <a:lstStyle/>
          <a:p>
            <a:r>
              <a:rPr lang="en-US" dirty="0" smtClean="0"/>
              <a:t>Clinical Review Report &amp; Transition Determination </a:t>
            </a:r>
          </a:p>
          <a:p>
            <a:pPr lvl="1"/>
            <a:r>
              <a:rPr lang="en-US" dirty="0" smtClean="0"/>
              <a:t>This review is completed by </a:t>
            </a:r>
            <a:r>
              <a:rPr lang="en-US" dirty="0"/>
              <a:t>a</a:t>
            </a:r>
            <a:r>
              <a:rPr lang="en-US" dirty="0" smtClean="0"/>
              <a:t> LMHP every 90 days</a:t>
            </a:r>
          </a:p>
          <a:p>
            <a:pPr lvl="1"/>
            <a:r>
              <a:rPr lang="en-US" dirty="0" smtClean="0"/>
              <a:t>This 90 day review is a more in depth clinical review of the client’s progress in treatment vs. the 30 day review required for the NSP/CP</a:t>
            </a:r>
          </a:p>
          <a:p>
            <a:pPr lvl="1"/>
            <a:r>
              <a:rPr lang="en-US" dirty="0" smtClean="0"/>
              <a:t>This report determines the client’s status and progress in treatment to determine whether he/she  should remain in the program or transitioned to a different level of care</a:t>
            </a:r>
          </a:p>
          <a:p>
            <a:pPr lvl="1"/>
            <a:r>
              <a:rPr lang="en-US" dirty="0" smtClean="0"/>
              <a:t>Any transition determination is made in consultation with the placing agencies, if applicable</a:t>
            </a:r>
          </a:p>
          <a:p>
            <a:pPr lvl="1"/>
            <a:r>
              <a:rPr lang="en-US" dirty="0" smtClean="0"/>
              <a:t>The report includes:</a:t>
            </a:r>
          </a:p>
          <a:p>
            <a:pPr lvl="2"/>
            <a:r>
              <a:rPr lang="en-US" dirty="0" smtClean="0"/>
              <a:t>Summary of the types of services, frequency and impact on the goals</a:t>
            </a:r>
          </a:p>
          <a:p>
            <a:pPr lvl="2"/>
            <a:r>
              <a:rPr lang="en-US" dirty="0" smtClean="0"/>
              <a:t>Consideration of input from the  or outside sources about the child’s mental health</a:t>
            </a:r>
          </a:p>
          <a:p>
            <a:pPr lvl="2"/>
            <a:r>
              <a:rPr lang="en-US" dirty="0" smtClean="0"/>
              <a:t>Justification for continued stay or transition based on LMHP’s clinical opinion</a:t>
            </a:r>
            <a:endParaRPr lang="en-US" dirty="0"/>
          </a:p>
        </p:txBody>
      </p:sp>
    </p:spTree>
    <p:extLst>
      <p:ext uri="{BB962C8B-B14F-4D97-AF65-F5344CB8AC3E}">
        <p14:creationId xmlns:p14="http://schemas.microsoft.com/office/powerpoint/2010/main" val="1885825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Progress Notes &amp; MH Treatment Services</a:t>
            </a:r>
            <a:br>
              <a:rPr lang="en-US" dirty="0" smtClean="0"/>
            </a:br>
            <a:r>
              <a:rPr lang="en-US" dirty="0" smtClean="0"/>
              <a:t>(MH Program Approval – Section 9 &amp; 12)</a:t>
            </a:r>
            <a:endParaRPr lang="en-US" dirty="0"/>
          </a:p>
        </p:txBody>
      </p:sp>
      <p:sp>
        <p:nvSpPr>
          <p:cNvPr id="3" name="Content Placeholder 2"/>
          <p:cNvSpPr>
            <a:spLocks noGrp="1"/>
          </p:cNvSpPr>
          <p:nvPr>
            <p:ph idx="1"/>
          </p:nvPr>
        </p:nvSpPr>
        <p:spPr>
          <a:xfrm>
            <a:off x="2589212" y="2133599"/>
            <a:ext cx="8915400" cy="4193721"/>
          </a:xfrm>
        </p:spPr>
        <p:txBody>
          <a:bodyPr>
            <a:normAutofit/>
          </a:bodyPr>
          <a:lstStyle/>
          <a:p>
            <a:r>
              <a:rPr lang="en-US" dirty="0" smtClean="0"/>
              <a:t>Progress Notes are to be completed within 72 hours of the service provided</a:t>
            </a:r>
          </a:p>
          <a:p>
            <a:r>
              <a:rPr lang="en-US" dirty="0" smtClean="0"/>
              <a:t>SIROP note format used for Individual, Collateral and Group Notes</a:t>
            </a:r>
          </a:p>
          <a:p>
            <a:pPr lvl="1"/>
            <a:r>
              <a:rPr lang="en-US" dirty="0" smtClean="0"/>
              <a:t>Symptoms – Brief description of MH issue, </a:t>
            </a:r>
            <a:r>
              <a:rPr lang="en-US" dirty="0" err="1" smtClean="0"/>
              <a:t>Dx</a:t>
            </a:r>
            <a:r>
              <a:rPr lang="en-US" dirty="0" smtClean="0"/>
              <a:t>, </a:t>
            </a:r>
            <a:r>
              <a:rPr lang="en-US" dirty="0" err="1" smtClean="0"/>
              <a:t>Sx</a:t>
            </a:r>
            <a:r>
              <a:rPr lang="en-US" dirty="0" smtClean="0"/>
              <a:t>, Impairments</a:t>
            </a:r>
          </a:p>
          <a:p>
            <a:pPr lvl="2"/>
            <a:r>
              <a:rPr lang="en-US" dirty="0" smtClean="0"/>
              <a:t>Medical Necessity (Today,  client presents as, complaints are, mood is…)</a:t>
            </a:r>
          </a:p>
          <a:p>
            <a:pPr lvl="1"/>
            <a:r>
              <a:rPr lang="en-US" dirty="0" smtClean="0"/>
              <a:t>Intervention – Intervention(s) should address the presentation and the Care Plan goals</a:t>
            </a:r>
          </a:p>
          <a:p>
            <a:pPr lvl="1"/>
            <a:r>
              <a:rPr lang="en-US" dirty="0" smtClean="0"/>
              <a:t>Response – How did the client respond to your intervention</a:t>
            </a:r>
          </a:p>
          <a:p>
            <a:pPr lvl="2"/>
            <a:r>
              <a:rPr lang="en-US" dirty="0" smtClean="0"/>
              <a:t>Cooperative, Guarded, “Quotes from the client  or parent”</a:t>
            </a:r>
          </a:p>
          <a:p>
            <a:pPr lvl="1"/>
            <a:r>
              <a:rPr lang="en-US" dirty="0" smtClean="0"/>
              <a:t>Overall Progress – What type of progress is the client making towards the goals</a:t>
            </a:r>
          </a:p>
          <a:p>
            <a:pPr lvl="1"/>
            <a:r>
              <a:rPr lang="en-US" dirty="0" smtClean="0"/>
              <a:t>Plan – Based on this service, state what your plan is moving forward (</a:t>
            </a:r>
            <a:r>
              <a:rPr lang="en-US" dirty="0" err="1" smtClean="0"/>
              <a:t>ie</a:t>
            </a:r>
            <a:r>
              <a:rPr lang="en-US" dirty="0" smtClean="0"/>
              <a:t>. will coordinate a psychiatric evaluation due to increased agitation)</a:t>
            </a:r>
            <a:endParaRPr lang="en-US" dirty="0"/>
          </a:p>
        </p:txBody>
      </p:sp>
    </p:spTree>
    <p:extLst>
      <p:ext uri="{BB962C8B-B14F-4D97-AF65-F5344CB8AC3E}">
        <p14:creationId xmlns:p14="http://schemas.microsoft.com/office/powerpoint/2010/main" val="4217562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Progress Notes &amp; MH Treatment Services</a:t>
            </a:r>
            <a:br>
              <a:rPr lang="en-US" dirty="0"/>
            </a:br>
            <a:r>
              <a:rPr lang="en-US" dirty="0"/>
              <a:t>(MH Program Approval – Section 9 &amp; 12)</a:t>
            </a:r>
          </a:p>
        </p:txBody>
      </p:sp>
      <p:sp>
        <p:nvSpPr>
          <p:cNvPr id="3" name="Content Placeholder 2"/>
          <p:cNvSpPr>
            <a:spLocks noGrp="1"/>
          </p:cNvSpPr>
          <p:nvPr>
            <p:ph idx="1"/>
          </p:nvPr>
        </p:nvSpPr>
        <p:spPr/>
        <p:txBody>
          <a:bodyPr/>
          <a:lstStyle/>
          <a:p>
            <a:r>
              <a:rPr lang="en-US" dirty="0" smtClean="0"/>
              <a:t>Intensive Care Coordination (ICC) and Case Management (CM) Progress Notes</a:t>
            </a:r>
          </a:p>
          <a:p>
            <a:pPr lvl="1"/>
            <a:r>
              <a:rPr lang="en-US" dirty="0" smtClean="0"/>
              <a:t>PIP Format</a:t>
            </a:r>
          </a:p>
          <a:p>
            <a:pPr lvl="2"/>
            <a:r>
              <a:rPr lang="en-US" dirty="0" smtClean="0"/>
              <a:t>Purpose –  Identify the purpose of the ICC or CM service</a:t>
            </a:r>
          </a:p>
          <a:p>
            <a:pPr lvl="2"/>
            <a:r>
              <a:rPr lang="en-US" dirty="0" smtClean="0"/>
              <a:t>Intervention – Identify who you consulted or coordinated services with.  Document what information was exchanged from you or what you were informed about. Document linkage or referrals and how it relates to the CP or will be beneficial in addressing the client’s mental health condition. </a:t>
            </a:r>
          </a:p>
          <a:p>
            <a:pPr lvl="2"/>
            <a:r>
              <a:rPr lang="en-US" dirty="0" smtClean="0"/>
              <a:t>Plan – Document what you will be doing with the information you obtained.  Will you consult with the psychiatrist based on the new information you gathered? Will you call for a CFT meeting to address current concerns and placement issues? Will you consult with the collateral therapist about the how their style of communication triggers the client to feel angry? Will you work with the client on managing his anger during the next visit?</a:t>
            </a:r>
            <a:endParaRPr lang="en-US" dirty="0"/>
          </a:p>
        </p:txBody>
      </p:sp>
    </p:spTree>
    <p:extLst>
      <p:ext uri="{BB962C8B-B14F-4D97-AF65-F5344CB8AC3E}">
        <p14:creationId xmlns:p14="http://schemas.microsoft.com/office/powerpoint/2010/main" val="1005564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Progress Notes &amp; MH Treatment Services</a:t>
            </a:r>
            <a:br>
              <a:rPr lang="en-US" dirty="0" smtClean="0"/>
            </a:br>
            <a:r>
              <a:rPr lang="en-US" dirty="0" smtClean="0"/>
              <a:t>(MH Program Approval – Section 9 &amp; 12)</a:t>
            </a:r>
            <a:endParaRPr lang="en-US" dirty="0"/>
          </a:p>
        </p:txBody>
      </p:sp>
      <p:sp>
        <p:nvSpPr>
          <p:cNvPr id="3" name="Content Placeholder 2"/>
          <p:cNvSpPr>
            <a:spLocks noGrp="1"/>
          </p:cNvSpPr>
          <p:nvPr>
            <p:ph idx="1"/>
          </p:nvPr>
        </p:nvSpPr>
        <p:spPr>
          <a:xfrm>
            <a:off x="2589212" y="2133599"/>
            <a:ext cx="8915400" cy="4063093"/>
          </a:xfrm>
        </p:spPr>
        <p:txBody>
          <a:bodyPr>
            <a:normAutofit lnSpcReduction="10000"/>
          </a:bodyPr>
          <a:lstStyle/>
          <a:p>
            <a:r>
              <a:rPr lang="en-US" dirty="0" smtClean="0"/>
              <a:t>MH Services are targeted and planned unless it’s a crisis</a:t>
            </a:r>
          </a:p>
          <a:p>
            <a:r>
              <a:rPr lang="en-US" dirty="0" smtClean="0"/>
              <a:t>Relate the focus of your interventions back to the Care </a:t>
            </a:r>
            <a:r>
              <a:rPr lang="en-US" dirty="0"/>
              <a:t>P</a:t>
            </a:r>
            <a:r>
              <a:rPr lang="en-US" dirty="0" smtClean="0"/>
              <a:t>lan</a:t>
            </a:r>
          </a:p>
          <a:p>
            <a:r>
              <a:rPr lang="en-US" dirty="0" smtClean="0"/>
              <a:t>Passive vs. Active Interventions </a:t>
            </a:r>
          </a:p>
          <a:p>
            <a:pPr lvl="1"/>
            <a:r>
              <a:rPr lang="en-US" dirty="0" smtClean="0"/>
              <a:t>Passive - Listened, observed, empathized, agreed, encouraged</a:t>
            </a:r>
          </a:p>
          <a:p>
            <a:pPr lvl="1"/>
            <a:r>
              <a:rPr lang="en-US" dirty="0" smtClean="0"/>
              <a:t>Active – Identified triggers resulting in the child’s verbal escalation. Reviewed and role played the active steps of stop, think and respond using various real life scenarios until the child felt confident he/she could comfortably verbalize his/her emotions without yelling. </a:t>
            </a:r>
          </a:p>
          <a:p>
            <a:r>
              <a:rPr lang="en-US" dirty="0" smtClean="0"/>
              <a:t>Vague interventions Examples</a:t>
            </a:r>
          </a:p>
          <a:p>
            <a:pPr lvl="1"/>
            <a:r>
              <a:rPr lang="en-US" dirty="0" smtClean="0"/>
              <a:t>Writing provided coping skills, addressed client’s anger, using play therapy, etc. are examples of vague interventions  </a:t>
            </a:r>
          </a:p>
          <a:p>
            <a:pPr lvl="1"/>
            <a:r>
              <a:rPr lang="en-US" dirty="0" smtClean="0"/>
              <a:t>Be specific in detailing what intervention was used and how this helps reduce the client’s mental health condition</a:t>
            </a:r>
          </a:p>
          <a:p>
            <a:pPr lvl="1"/>
            <a:endParaRPr lang="en-US" dirty="0"/>
          </a:p>
          <a:p>
            <a:endParaRPr lang="en-US" dirty="0"/>
          </a:p>
        </p:txBody>
      </p:sp>
    </p:spTree>
    <p:extLst>
      <p:ext uri="{BB962C8B-B14F-4D97-AF65-F5344CB8AC3E}">
        <p14:creationId xmlns:p14="http://schemas.microsoft.com/office/powerpoint/2010/main" val="2305169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MH Treatment Services</a:t>
            </a:r>
            <a:br>
              <a:rPr lang="en-US" dirty="0" smtClean="0"/>
            </a:br>
            <a:r>
              <a:rPr lang="en-US" dirty="0" smtClean="0"/>
              <a:t>(MH Program Approval – Section 12)</a:t>
            </a:r>
            <a:endParaRPr lang="en-US" dirty="0"/>
          </a:p>
        </p:txBody>
      </p:sp>
      <p:sp>
        <p:nvSpPr>
          <p:cNvPr id="3" name="Content Placeholder 2"/>
          <p:cNvSpPr>
            <a:spLocks noGrp="1"/>
          </p:cNvSpPr>
          <p:nvPr>
            <p:ph idx="1"/>
          </p:nvPr>
        </p:nvSpPr>
        <p:spPr>
          <a:xfrm>
            <a:off x="2589212" y="2133599"/>
            <a:ext cx="8915400" cy="4340679"/>
          </a:xfrm>
        </p:spPr>
        <p:txBody>
          <a:bodyPr>
            <a:normAutofit fontScale="85000" lnSpcReduction="20000"/>
          </a:bodyPr>
          <a:lstStyle/>
          <a:p>
            <a:r>
              <a:rPr lang="en-US" dirty="0" smtClean="0"/>
              <a:t>Types of Services and CPT Codes</a:t>
            </a:r>
          </a:p>
          <a:p>
            <a:pPr lvl="1"/>
            <a:r>
              <a:rPr lang="en-US" dirty="0" smtClean="0"/>
              <a:t>Assessment </a:t>
            </a:r>
            <a:r>
              <a:rPr lang="en-US" dirty="0" smtClean="0">
                <a:solidFill>
                  <a:srgbClr val="FF0000"/>
                </a:solidFill>
              </a:rPr>
              <a:t>{90899-6}</a:t>
            </a:r>
          </a:p>
          <a:p>
            <a:pPr lvl="1"/>
            <a:r>
              <a:rPr lang="en-US" dirty="0" smtClean="0"/>
              <a:t>Individual Therapy </a:t>
            </a:r>
            <a:r>
              <a:rPr lang="en-US" dirty="0" smtClean="0">
                <a:solidFill>
                  <a:srgbClr val="FF0000"/>
                </a:solidFill>
              </a:rPr>
              <a:t>{CPT 90832 (16-37m), 90834 (38-52m), 90837 (53+)}</a:t>
            </a:r>
          </a:p>
          <a:p>
            <a:pPr lvl="1"/>
            <a:r>
              <a:rPr lang="en-US" dirty="0" smtClean="0"/>
              <a:t>Collateral Therapy </a:t>
            </a:r>
            <a:r>
              <a:rPr lang="en-US" dirty="0" smtClean="0">
                <a:solidFill>
                  <a:srgbClr val="FF0000"/>
                </a:solidFill>
              </a:rPr>
              <a:t>{CPT 90846}</a:t>
            </a:r>
          </a:p>
          <a:p>
            <a:pPr lvl="1"/>
            <a:r>
              <a:rPr lang="en-US" dirty="0" smtClean="0"/>
              <a:t>Group Therapy </a:t>
            </a:r>
            <a:r>
              <a:rPr lang="en-US" dirty="0" smtClean="0">
                <a:solidFill>
                  <a:srgbClr val="FF0000"/>
                </a:solidFill>
              </a:rPr>
              <a:t>{90853}</a:t>
            </a:r>
          </a:p>
          <a:p>
            <a:pPr lvl="1"/>
            <a:r>
              <a:rPr lang="en-US" dirty="0"/>
              <a:t>Case Management </a:t>
            </a:r>
            <a:r>
              <a:rPr lang="en-US" dirty="0">
                <a:solidFill>
                  <a:srgbClr val="FF0000"/>
                </a:solidFill>
              </a:rPr>
              <a:t>{908991-1}</a:t>
            </a:r>
          </a:p>
          <a:p>
            <a:pPr lvl="1"/>
            <a:r>
              <a:rPr lang="en-US" dirty="0" smtClean="0"/>
              <a:t>Intensive Care Coordination (ICC) </a:t>
            </a:r>
            <a:r>
              <a:rPr lang="en-US" dirty="0" smtClean="0">
                <a:solidFill>
                  <a:srgbClr val="FF0000"/>
                </a:solidFill>
              </a:rPr>
              <a:t>{90899-151} </a:t>
            </a:r>
          </a:p>
          <a:p>
            <a:pPr lvl="1"/>
            <a:r>
              <a:rPr lang="en-US" dirty="0" smtClean="0"/>
              <a:t>Intensive Home Based Services (IHBS) </a:t>
            </a:r>
            <a:r>
              <a:rPr lang="en-US" dirty="0" smtClean="0">
                <a:solidFill>
                  <a:srgbClr val="FF0000"/>
                </a:solidFill>
              </a:rPr>
              <a:t>{90899-154}</a:t>
            </a:r>
          </a:p>
          <a:p>
            <a:pPr lvl="1"/>
            <a:r>
              <a:rPr lang="en-US" dirty="0" smtClean="0"/>
              <a:t>Rehab Individual </a:t>
            </a:r>
            <a:r>
              <a:rPr lang="en-US" dirty="0" smtClean="0">
                <a:solidFill>
                  <a:srgbClr val="FF0000"/>
                </a:solidFill>
              </a:rPr>
              <a:t>{90899-17}</a:t>
            </a:r>
          </a:p>
          <a:p>
            <a:pPr lvl="1"/>
            <a:r>
              <a:rPr lang="en-US" dirty="0" smtClean="0"/>
              <a:t>Rehab Family </a:t>
            </a:r>
            <a:r>
              <a:rPr lang="en-US" dirty="0" smtClean="0">
                <a:solidFill>
                  <a:srgbClr val="FF0000"/>
                </a:solidFill>
              </a:rPr>
              <a:t>{90899-157}</a:t>
            </a:r>
          </a:p>
          <a:p>
            <a:pPr lvl="1"/>
            <a:r>
              <a:rPr lang="en-US" dirty="0" smtClean="0"/>
              <a:t>Rehab Group </a:t>
            </a:r>
            <a:r>
              <a:rPr lang="en-US" dirty="0"/>
              <a:t>(Group </a:t>
            </a:r>
            <a:r>
              <a:rPr lang="en-US" dirty="0" smtClean="0"/>
              <a:t>Education) </a:t>
            </a:r>
            <a:r>
              <a:rPr lang="en-US" dirty="0">
                <a:solidFill>
                  <a:srgbClr val="FF0000"/>
                </a:solidFill>
              </a:rPr>
              <a:t>{99708</a:t>
            </a:r>
            <a:r>
              <a:rPr lang="en-US" dirty="0" smtClean="0">
                <a:solidFill>
                  <a:srgbClr val="FF0000"/>
                </a:solidFill>
              </a:rPr>
              <a:t>}</a:t>
            </a:r>
          </a:p>
          <a:p>
            <a:pPr lvl="1"/>
            <a:r>
              <a:rPr lang="en-US" dirty="0" smtClean="0"/>
              <a:t>Crisis Intervention </a:t>
            </a:r>
            <a:r>
              <a:rPr lang="en-US" dirty="0" smtClean="0">
                <a:solidFill>
                  <a:srgbClr val="FF0000"/>
                </a:solidFill>
              </a:rPr>
              <a:t>{90899}</a:t>
            </a:r>
          </a:p>
          <a:p>
            <a:pPr lvl="1"/>
            <a:r>
              <a:rPr lang="en-US" dirty="0" smtClean="0"/>
              <a:t>Crisis Psychotherapy </a:t>
            </a:r>
            <a:r>
              <a:rPr lang="en-US" dirty="0" smtClean="0">
                <a:solidFill>
                  <a:srgbClr val="FF0000"/>
                </a:solidFill>
              </a:rPr>
              <a:t>{90839}</a:t>
            </a:r>
          </a:p>
          <a:p>
            <a:pPr lvl="1"/>
            <a:r>
              <a:rPr lang="en-US" dirty="0"/>
              <a:t>Medication Support </a:t>
            </a:r>
            <a:r>
              <a:rPr lang="en-US" dirty="0">
                <a:solidFill>
                  <a:srgbClr val="FF0000"/>
                </a:solidFill>
              </a:rPr>
              <a:t>{99212 (10-39m), 99213 (15-44m), 99214 (25-54m), 99215 (40-69m)}</a:t>
            </a:r>
          </a:p>
          <a:p>
            <a:endParaRPr lang="en-US" dirty="0">
              <a:solidFill>
                <a:srgbClr val="FF0000"/>
              </a:solidFill>
            </a:endParaRPr>
          </a:p>
        </p:txBody>
      </p:sp>
    </p:spTree>
    <p:extLst>
      <p:ext uri="{BB962C8B-B14F-4D97-AF65-F5344CB8AC3E}">
        <p14:creationId xmlns:p14="http://schemas.microsoft.com/office/powerpoint/2010/main" val="12566930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MH Treatment Services cont. (MH Program Approval – Section 12)</a:t>
            </a:r>
            <a:endParaRPr lang="en-US" dirty="0"/>
          </a:p>
        </p:txBody>
      </p:sp>
      <p:sp>
        <p:nvSpPr>
          <p:cNvPr id="3" name="Content Placeholder 2"/>
          <p:cNvSpPr>
            <a:spLocks noGrp="1"/>
          </p:cNvSpPr>
          <p:nvPr>
            <p:ph idx="1"/>
          </p:nvPr>
        </p:nvSpPr>
        <p:spPr>
          <a:xfrm>
            <a:off x="2589212" y="2041071"/>
            <a:ext cx="8915400" cy="4384222"/>
          </a:xfrm>
        </p:spPr>
        <p:txBody>
          <a:bodyPr>
            <a:normAutofit fontScale="85000" lnSpcReduction="20000"/>
          </a:bodyPr>
          <a:lstStyle/>
          <a:p>
            <a:r>
              <a:rPr lang="en-US" dirty="0" smtClean="0"/>
              <a:t>Assessment Progress Notes</a:t>
            </a:r>
          </a:p>
          <a:p>
            <a:pPr lvl="1"/>
            <a:r>
              <a:rPr lang="en-US" dirty="0" smtClean="0"/>
              <a:t>Should be about gathering information to identify medical necessity in order to come up with information to complete your MH Assessment</a:t>
            </a:r>
          </a:p>
          <a:p>
            <a:pPr lvl="1"/>
            <a:r>
              <a:rPr lang="en-US" dirty="0" smtClean="0"/>
              <a:t>Do not blend notes with other services such as including individual therapy or case management interventions in your notes</a:t>
            </a:r>
          </a:p>
          <a:p>
            <a:r>
              <a:rPr lang="en-US" dirty="0" smtClean="0"/>
              <a:t>Individual/Collateral/Group Therapy Progress Notes</a:t>
            </a:r>
          </a:p>
          <a:p>
            <a:pPr lvl="1"/>
            <a:r>
              <a:rPr lang="en-US" dirty="0" smtClean="0"/>
              <a:t>The interventions for these type of MH </a:t>
            </a:r>
            <a:r>
              <a:rPr lang="en-US" dirty="0"/>
              <a:t>s</a:t>
            </a:r>
            <a:r>
              <a:rPr lang="en-US" dirty="0" smtClean="0"/>
              <a:t>ervices should be related to the Care Plan goals</a:t>
            </a:r>
          </a:p>
          <a:p>
            <a:pPr lvl="1"/>
            <a:r>
              <a:rPr lang="en-US" dirty="0" smtClean="0"/>
              <a:t>Not relating the intervention(s) back to the CP goals puts the note at risk for </a:t>
            </a:r>
            <a:r>
              <a:rPr lang="en-US" dirty="0" err="1" smtClean="0"/>
              <a:t>Medi</a:t>
            </a:r>
            <a:r>
              <a:rPr lang="en-US" dirty="0" smtClean="0"/>
              <a:t>-Cal recoupment </a:t>
            </a:r>
          </a:p>
          <a:p>
            <a:r>
              <a:rPr lang="en-US" dirty="0" smtClean="0"/>
              <a:t>Intensive Care Coordination (ICC) vs. Case Management (CM) Progress Notes</a:t>
            </a:r>
          </a:p>
          <a:p>
            <a:pPr lvl="1"/>
            <a:r>
              <a:rPr lang="en-US" dirty="0" smtClean="0"/>
              <a:t>Both of these services are used to code for consulting, coordinating, planning, referring, linking and monitoring the client’s progress</a:t>
            </a:r>
          </a:p>
          <a:p>
            <a:pPr lvl="1"/>
            <a:r>
              <a:rPr lang="en-US" dirty="0" smtClean="0"/>
              <a:t>ICC is intended for children involved in multiple systems, requires cross-agency collaboration and have more intensive needs</a:t>
            </a:r>
          </a:p>
          <a:p>
            <a:pPr lvl="2"/>
            <a:r>
              <a:rPr lang="en-US" dirty="0" smtClean="0"/>
              <a:t>ICC services requires a CFT to be in place to drive the services</a:t>
            </a:r>
          </a:p>
          <a:p>
            <a:pPr lvl="2"/>
            <a:r>
              <a:rPr lang="en-US" dirty="0" smtClean="0"/>
              <a:t>The CFT helps to coordinate, collaborate and identify what the client’s service needs are</a:t>
            </a:r>
            <a:endParaRPr lang="en-US" dirty="0"/>
          </a:p>
        </p:txBody>
      </p:sp>
    </p:spTree>
    <p:extLst>
      <p:ext uri="{BB962C8B-B14F-4D97-AF65-F5344CB8AC3E}">
        <p14:creationId xmlns:p14="http://schemas.microsoft.com/office/powerpoint/2010/main" val="34142759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MH Treatment Services cont.</a:t>
            </a:r>
            <a:br>
              <a:rPr lang="en-US" dirty="0" smtClean="0"/>
            </a:br>
            <a:r>
              <a:rPr lang="en-US" dirty="0" smtClean="0"/>
              <a:t>(MH Program Approval – Section 12)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Criteria for a Crisis:</a:t>
            </a:r>
          </a:p>
          <a:p>
            <a:pPr lvl="1"/>
            <a:r>
              <a:rPr lang="en-US" dirty="0" smtClean="0"/>
              <a:t>A crisis is an unplanned service lasting less than 24 hrs. and requires a timely response</a:t>
            </a:r>
          </a:p>
          <a:p>
            <a:pPr lvl="1"/>
            <a:r>
              <a:rPr lang="en-US" dirty="0" smtClean="0"/>
              <a:t>There is a level imminent danger to self, others or the client is gravely disabled</a:t>
            </a:r>
          </a:p>
          <a:p>
            <a:pPr lvl="1"/>
            <a:endParaRPr lang="en-US" dirty="0" smtClean="0"/>
          </a:p>
          <a:p>
            <a:r>
              <a:rPr lang="en-US" dirty="0" smtClean="0"/>
              <a:t>Documentation addresses:</a:t>
            </a:r>
          </a:p>
          <a:p>
            <a:pPr lvl="1"/>
            <a:r>
              <a:rPr lang="en-US" dirty="0" smtClean="0"/>
              <a:t>The presenting issue or situation that justifies that this is an unplanned activity and requires immediate attention due to the imminent danger to self, others or the client is gravely disabled </a:t>
            </a:r>
          </a:p>
          <a:p>
            <a:pPr lvl="1"/>
            <a:r>
              <a:rPr lang="en-US" dirty="0" smtClean="0"/>
              <a:t>Mental Status Exam</a:t>
            </a:r>
          </a:p>
          <a:p>
            <a:pPr lvl="1"/>
            <a:r>
              <a:rPr lang="en-US" dirty="0" smtClean="0"/>
              <a:t>Risk Assessment </a:t>
            </a:r>
          </a:p>
          <a:p>
            <a:pPr lvl="1"/>
            <a:r>
              <a:rPr lang="en-US" dirty="0" smtClean="0"/>
              <a:t>Interventions documenting attempts to resolve the crisis</a:t>
            </a:r>
          </a:p>
          <a:p>
            <a:pPr lvl="1"/>
            <a:r>
              <a:rPr lang="en-US" dirty="0" smtClean="0"/>
              <a:t>Diagnosis</a:t>
            </a:r>
          </a:p>
          <a:p>
            <a:pPr lvl="1"/>
            <a:r>
              <a:rPr lang="en-US" dirty="0" smtClean="0"/>
              <a:t>Disposition</a:t>
            </a:r>
          </a:p>
          <a:p>
            <a:pPr marL="0" indent="0">
              <a:buNone/>
            </a:pPr>
            <a:endParaRPr lang="en-US" dirty="0" smtClean="0"/>
          </a:p>
          <a:p>
            <a:pPr lvl="1"/>
            <a:endParaRPr lang="en-US" dirty="0"/>
          </a:p>
        </p:txBody>
      </p:sp>
    </p:spTree>
    <p:extLst>
      <p:ext uri="{BB962C8B-B14F-4D97-AF65-F5344CB8AC3E}">
        <p14:creationId xmlns:p14="http://schemas.microsoft.com/office/powerpoint/2010/main" val="32526877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Types of </a:t>
            </a:r>
            <a:r>
              <a:rPr lang="en-US" dirty="0" smtClean="0"/>
              <a:t>MH Treatment </a:t>
            </a:r>
            <a:r>
              <a:rPr lang="en-US" dirty="0"/>
              <a:t>Services cont</a:t>
            </a:r>
            <a:r>
              <a:rPr lang="en-US" dirty="0" smtClean="0"/>
              <a:t>.     (MH Program Approval – Section 12)</a:t>
            </a:r>
            <a:endParaRPr lang="en-US" dirty="0"/>
          </a:p>
        </p:txBody>
      </p:sp>
      <p:sp>
        <p:nvSpPr>
          <p:cNvPr id="3" name="Content Placeholder 2"/>
          <p:cNvSpPr>
            <a:spLocks noGrp="1"/>
          </p:cNvSpPr>
          <p:nvPr>
            <p:ph idx="1"/>
          </p:nvPr>
        </p:nvSpPr>
        <p:spPr>
          <a:xfrm>
            <a:off x="2589212" y="2133599"/>
            <a:ext cx="8915400" cy="4291693"/>
          </a:xfrm>
        </p:spPr>
        <p:txBody>
          <a:bodyPr>
            <a:normAutofit fontScale="92500" lnSpcReduction="10000"/>
          </a:bodyPr>
          <a:lstStyle/>
          <a:p>
            <a:r>
              <a:rPr lang="en-US" dirty="0" smtClean="0"/>
              <a:t>Crisis Intervention</a:t>
            </a:r>
          </a:p>
          <a:p>
            <a:pPr lvl="1"/>
            <a:r>
              <a:rPr lang="en-US" dirty="0" smtClean="0"/>
              <a:t>Must meet the elements that trigger a crisis as defined previously</a:t>
            </a:r>
          </a:p>
          <a:p>
            <a:pPr lvl="1"/>
            <a:r>
              <a:rPr lang="en-US" dirty="0" smtClean="0"/>
              <a:t>Documentation in the progress note must include all the elements defined previously</a:t>
            </a:r>
          </a:p>
          <a:p>
            <a:pPr lvl="1"/>
            <a:r>
              <a:rPr lang="en-US" dirty="0" smtClean="0"/>
              <a:t>The service may be face to face or over the phone</a:t>
            </a:r>
          </a:p>
          <a:p>
            <a:pPr lvl="1"/>
            <a:r>
              <a:rPr lang="en-US" dirty="0" smtClean="0"/>
              <a:t>The disposition may result in a psychiatric hospitalization or the crisis may be resolved </a:t>
            </a:r>
          </a:p>
          <a:p>
            <a:pPr lvl="1"/>
            <a:r>
              <a:rPr lang="en-US" dirty="0" smtClean="0"/>
              <a:t>The maximum number </a:t>
            </a:r>
            <a:r>
              <a:rPr lang="en-US" dirty="0"/>
              <a:t>hours that can be claimed per 24 hours is 480 min. (8 </a:t>
            </a:r>
            <a:r>
              <a:rPr lang="en-US" dirty="0" err="1"/>
              <a:t>hrs</a:t>
            </a:r>
            <a:r>
              <a:rPr lang="en-US" dirty="0" smtClean="0"/>
              <a:t>) for a crisis service</a:t>
            </a:r>
          </a:p>
          <a:p>
            <a:pPr lvl="2"/>
            <a:r>
              <a:rPr lang="en-US" dirty="0" smtClean="0"/>
              <a:t>Do not bill for waiting (i.e. waiting for CAT to arrive)</a:t>
            </a:r>
            <a:endParaRPr lang="en-US" dirty="0"/>
          </a:p>
          <a:p>
            <a:r>
              <a:rPr lang="en-US" dirty="0" smtClean="0"/>
              <a:t>Crisis Psychotherapy</a:t>
            </a:r>
          </a:p>
          <a:p>
            <a:pPr lvl="1"/>
            <a:r>
              <a:rPr lang="en-US" dirty="0" smtClean="0"/>
              <a:t>This is a planned service that becomes an unplanned crisis</a:t>
            </a:r>
          </a:p>
          <a:p>
            <a:pPr lvl="1"/>
            <a:r>
              <a:rPr lang="en-US" dirty="0" smtClean="0"/>
              <a:t>Is only coded when a Face to Face service is provided (not over the phone)</a:t>
            </a:r>
          </a:p>
          <a:p>
            <a:pPr lvl="1"/>
            <a:r>
              <a:rPr lang="en-US" dirty="0" smtClean="0"/>
              <a:t>Must be licensed to provide a Crisis Psychotherapy service</a:t>
            </a:r>
          </a:p>
          <a:p>
            <a:pPr lvl="1"/>
            <a:r>
              <a:rPr lang="en-US" dirty="0"/>
              <a:t>A</a:t>
            </a:r>
            <a:r>
              <a:rPr lang="en-US" dirty="0" smtClean="0"/>
              <a:t> MHW cannot provide Crisis Psychotherapy as it is deemed out of scope of practice</a:t>
            </a:r>
          </a:p>
          <a:p>
            <a:pPr lvl="1"/>
            <a:endParaRPr lang="en-US" dirty="0" smtClean="0"/>
          </a:p>
          <a:p>
            <a:pPr lvl="1"/>
            <a:endParaRPr lang="en-US" dirty="0"/>
          </a:p>
          <a:p>
            <a:pPr lvl="1"/>
            <a:endParaRPr lang="en-US" dirty="0"/>
          </a:p>
        </p:txBody>
      </p:sp>
    </p:spTree>
    <p:extLst>
      <p:ext uri="{BB962C8B-B14F-4D97-AF65-F5344CB8AC3E}">
        <p14:creationId xmlns:p14="http://schemas.microsoft.com/office/powerpoint/2010/main" val="13271844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Mental Health Services cont. (MH Program Approval – Section 12)</a:t>
            </a:r>
            <a:endParaRPr lang="en-US" dirty="0"/>
          </a:p>
        </p:txBody>
      </p:sp>
      <p:sp>
        <p:nvSpPr>
          <p:cNvPr id="3" name="Content Placeholder 2"/>
          <p:cNvSpPr>
            <a:spLocks noGrp="1"/>
          </p:cNvSpPr>
          <p:nvPr>
            <p:ph idx="1"/>
          </p:nvPr>
        </p:nvSpPr>
        <p:spPr>
          <a:xfrm>
            <a:off x="2589212" y="2133599"/>
            <a:ext cx="8915400" cy="4348843"/>
          </a:xfrm>
        </p:spPr>
        <p:txBody>
          <a:bodyPr>
            <a:normAutofit fontScale="77500" lnSpcReduction="20000"/>
          </a:bodyPr>
          <a:lstStyle/>
          <a:p>
            <a:r>
              <a:rPr lang="en-US" dirty="0" smtClean="0"/>
              <a:t>Intensive Home Based Services (IHBS) vs. Rehab Services (Ind., Collateral, Group)</a:t>
            </a:r>
          </a:p>
          <a:p>
            <a:r>
              <a:rPr lang="en-US" dirty="0" smtClean="0"/>
              <a:t>IHBS/Rehab interventions are aimed to:</a:t>
            </a:r>
          </a:p>
          <a:p>
            <a:pPr lvl="1"/>
            <a:r>
              <a:rPr lang="en-US" dirty="0" smtClean="0"/>
              <a:t>Help the client build skills for successful functioning in the home and community</a:t>
            </a:r>
          </a:p>
          <a:p>
            <a:pPr lvl="1"/>
            <a:r>
              <a:rPr lang="en-US" dirty="0" smtClean="0"/>
              <a:t>Also designed to help the family’s ability to help the child successfully function in the home and community </a:t>
            </a:r>
          </a:p>
          <a:p>
            <a:pPr lvl="1"/>
            <a:r>
              <a:rPr lang="en-US" dirty="0" smtClean="0"/>
              <a:t>Is provided predominantly outside of the office setting (i.e. home, school, community) but not limited to</a:t>
            </a:r>
          </a:p>
          <a:p>
            <a:r>
              <a:rPr lang="en-US" dirty="0" smtClean="0"/>
              <a:t>Other service activities may include, but not limited to those listed below. </a:t>
            </a:r>
          </a:p>
          <a:p>
            <a:pPr lvl="1"/>
            <a:r>
              <a:rPr lang="en-US" dirty="0" smtClean="0"/>
              <a:t>Functional skills</a:t>
            </a:r>
          </a:p>
          <a:p>
            <a:pPr lvl="1"/>
            <a:r>
              <a:rPr lang="en-US" dirty="0" smtClean="0"/>
              <a:t>Daily living skills</a:t>
            </a:r>
          </a:p>
          <a:p>
            <a:pPr lvl="1"/>
            <a:r>
              <a:rPr lang="en-US" dirty="0" smtClean="0"/>
              <a:t>Social and leisure skills</a:t>
            </a:r>
          </a:p>
          <a:p>
            <a:pPr lvl="1"/>
            <a:r>
              <a:rPr lang="en-US" dirty="0" smtClean="0"/>
              <a:t>Grooming and personal hygiene skills</a:t>
            </a:r>
          </a:p>
          <a:p>
            <a:pPr lvl="1"/>
            <a:r>
              <a:rPr lang="en-US" dirty="0" smtClean="0"/>
              <a:t>Support resources</a:t>
            </a:r>
          </a:p>
          <a:p>
            <a:pPr lvl="1"/>
            <a:r>
              <a:rPr lang="en-US" dirty="0" smtClean="0"/>
              <a:t>Medication education</a:t>
            </a:r>
            <a:endParaRPr lang="en-US" dirty="0"/>
          </a:p>
          <a:p>
            <a:r>
              <a:rPr lang="en-US" dirty="0" smtClean="0"/>
              <a:t>Note: The </a:t>
            </a:r>
            <a:r>
              <a:rPr lang="en-US" dirty="0"/>
              <a:t>important concept to remember is how the client’s mental health condition </a:t>
            </a:r>
            <a:r>
              <a:rPr lang="en-US" dirty="0" smtClean="0"/>
              <a:t>has impaired </a:t>
            </a:r>
            <a:r>
              <a:rPr lang="en-US" dirty="0"/>
              <a:t>their functioning and what you teach the client will help to restore those skills.</a:t>
            </a:r>
          </a:p>
          <a:p>
            <a:endParaRPr lang="en-US" dirty="0" smtClean="0"/>
          </a:p>
          <a:p>
            <a:pPr lvl="1"/>
            <a:endParaRPr lang="en-US" dirty="0"/>
          </a:p>
        </p:txBody>
      </p:sp>
    </p:spTree>
    <p:extLst>
      <p:ext uri="{BB962C8B-B14F-4D97-AF65-F5344CB8AC3E}">
        <p14:creationId xmlns:p14="http://schemas.microsoft.com/office/powerpoint/2010/main" val="14321604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Non-Billable Activities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Lockouts – AWOL, Juvenile Hall, Psychiatric Hospitalization</a:t>
            </a:r>
          </a:p>
          <a:p>
            <a:r>
              <a:rPr lang="en-US" dirty="0" smtClean="0"/>
              <a:t>Blending PN (The CPT code &amp; service documented must match)</a:t>
            </a:r>
          </a:p>
          <a:p>
            <a:r>
              <a:rPr lang="en-US" dirty="0" smtClean="0"/>
              <a:t>Reviewing Charts</a:t>
            </a:r>
          </a:p>
          <a:p>
            <a:r>
              <a:rPr lang="en-US" dirty="0" smtClean="0"/>
              <a:t>Transporting a client</a:t>
            </a:r>
          </a:p>
          <a:p>
            <a:r>
              <a:rPr lang="en-US" dirty="0" smtClean="0"/>
              <a:t>Filling out forms </a:t>
            </a:r>
          </a:p>
          <a:p>
            <a:r>
              <a:rPr lang="en-US" dirty="0" smtClean="0"/>
              <a:t>No Shows</a:t>
            </a:r>
          </a:p>
          <a:p>
            <a:r>
              <a:rPr lang="en-US" dirty="0" smtClean="0"/>
              <a:t>Supervision</a:t>
            </a:r>
          </a:p>
          <a:p>
            <a:r>
              <a:rPr lang="en-US" dirty="0" smtClean="0"/>
              <a:t>Researching</a:t>
            </a:r>
          </a:p>
          <a:p>
            <a:r>
              <a:rPr lang="en-US" dirty="0" smtClean="0"/>
              <a:t>Recreational</a:t>
            </a:r>
          </a:p>
          <a:p>
            <a:r>
              <a:rPr lang="en-US" dirty="0" smtClean="0"/>
              <a:t>Socialization</a:t>
            </a:r>
          </a:p>
          <a:p>
            <a:r>
              <a:rPr lang="en-US" dirty="0" smtClean="0"/>
              <a:t>Clerical (i.e. faxing, copying, scheduling)</a:t>
            </a:r>
            <a:endParaRPr lang="en-US" dirty="0"/>
          </a:p>
        </p:txBody>
      </p:sp>
    </p:spTree>
    <p:extLst>
      <p:ext uri="{BB962C8B-B14F-4D97-AF65-F5344CB8AC3E}">
        <p14:creationId xmlns:p14="http://schemas.microsoft.com/office/powerpoint/2010/main" val="3804732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Necessity</a:t>
            </a:r>
            <a:endParaRPr lang="en-US" dirty="0"/>
          </a:p>
        </p:txBody>
      </p:sp>
      <p:sp>
        <p:nvSpPr>
          <p:cNvPr id="3" name="Text Placeholder 2"/>
          <p:cNvSpPr>
            <a:spLocks noGrp="1"/>
          </p:cNvSpPr>
          <p:nvPr>
            <p:ph idx="1"/>
          </p:nvPr>
        </p:nvSpPr>
        <p:spPr>
          <a:xfrm>
            <a:off x="2589212" y="1526720"/>
            <a:ext cx="8915400" cy="4939393"/>
          </a:xfrm>
        </p:spPr>
        <p:txBody>
          <a:bodyPr>
            <a:normAutofit fontScale="77500" lnSpcReduction="20000"/>
          </a:bodyPr>
          <a:lstStyle/>
          <a:p>
            <a:r>
              <a:rPr lang="en-US" dirty="0" smtClean="0"/>
              <a:t>Included Mental Health Diagnosis </a:t>
            </a:r>
          </a:p>
          <a:p>
            <a:pPr lvl="1"/>
            <a:r>
              <a:rPr lang="en-US" dirty="0" smtClean="0"/>
              <a:t>The diagnosis must be a </a:t>
            </a:r>
            <a:r>
              <a:rPr lang="en-US" dirty="0" err="1" smtClean="0"/>
              <a:t>Medi</a:t>
            </a:r>
            <a:r>
              <a:rPr lang="en-US" dirty="0" smtClean="0"/>
              <a:t>-Cal covered diagnosis</a:t>
            </a:r>
          </a:p>
          <a:p>
            <a:pPr lvl="1"/>
            <a:r>
              <a:rPr lang="en-US" dirty="0" smtClean="0"/>
              <a:t>An Included </a:t>
            </a:r>
            <a:r>
              <a:rPr lang="en-US" dirty="0"/>
              <a:t>Diagnosis </a:t>
            </a:r>
            <a:r>
              <a:rPr lang="en-US" dirty="0" smtClean="0"/>
              <a:t>List  can be found on the 2019-20 APT  “Resources” link on the top right hand corner </a:t>
            </a:r>
          </a:p>
          <a:p>
            <a:r>
              <a:rPr lang="en-US" dirty="0" smtClean="0"/>
              <a:t>Types of Impairments and Examples</a:t>
            </a:r>
            <a:endParaRPr lang="en-US" dirty="0"/>
          </a:p>
          <a:p>
            <a:pPr lvl="1"/>
            <a:r>
              <a:rPr lang="en-US" dirty="0" smtClean="0"/>
              <a:t>Living Situation – At risk for loss of placement. Unable to be reunited due to physical and verbal aggression due to her trauma abreactions.  Has a tendency to AWOL when overwhelmed with conflicts.</a:t>
            </a:r>
          </a:p>
          <a:p>
            <a:pPr lvl="1"/>
            <a:r>
              <a:rPr lang="en-US" dirty="0" smtClean="0"/>
              <a:t>Financial Mgmt. – Bipolar minor who is spends all his/her money</a:t>
            </a:r>
          </a:p>
          <a:p>
            <a:pPr lvl="1"/>
            <a:r>
              <a:rPr lang="en-US" dirty="0" smtClean="0"/>
              <a:t>Social/Communication – Severe verbal and physical aggression with caregivers and foster siblings</a:t>
            </a:r>
          </a:p>
          <a:p>
            <a:pPr lvl="1"/>
            <a:r>
              <a:rPr lang="en-US" dirty="0" smtClean="0"/>
              <a:t>Daily Activities –  Refusal to take care of hygiene and is malodorous which impacts his/her ability to develop friends</a:t>
            </a:r>
          </a:p>
          <a:p>
            <a:pPr lvl="1"/>
            <a:r>
              <a:rPr lang="en-US" dirty="0" smtClean="0"/>
              <a:t>Educational/Vocational – At risk for failing school, being retained for tardiness and poor attendance</a:t>
            </a:r>
          </a:p>
          <a:p>
            <a:pPr lvl="1"/>
            <a:r>
              <a:rPr lang="en-US" dirty="0" smtClean="0"/>
              <a:t>Legal – Dependent of court and at risk to be ward of court due to recent shoplifting. On 6 month probation</a:t>
            </a:r>
          </a:p>
          <a:p>
            <a:pPr lvl="1"/>
            <a:r>
              <a:rPr lang="en-US" dirty="0" smtClean="0"/>
              <a:t>Substance Abuse – Alcohol, Cannabis and poly-substances</a:t>
            </a:r>
          </a:p>
          <a:p>
            <a:pPr lvl="1"/>
            <a:r>
              <a:rPr lang="en-US" dirty="0" smtClean="0"/>
              <a:t>Mental Illness Management – Due to mental illness, not able to take meds. </a:t>
            </a:r>
            <a:r>
              <a:rPr lang="en-US" dirty="0"/>
              <a:t>c</a:t>
            </a:r>
            <a:r>
              <a:rPr lang="en-US" dirty="0" smtClean="0"/>
              <a:t>onsistently resulting in unstable moods</a:t>
            </a:r>
          </a:p>
          <a:p>
            <a:r>
              <a:rPr lang="en-US" dirty="0" smtClean="0"/>
              <a:t>Interventions Reducing the Impairments (Care Plan)</a:t>
            </a:r>
          </a:p>
          <a:p>
            <a:pPr lvl="1"/>
            <a:r>
              <a:rPr lang="en-US" dirty="0" smtClean="0"/>
              <a:t>Your care plan should be consistent with the assessment findings </a:t>
            </a:r>
          </a:p>
          <a:p>
            <a:pPr lvl="1"/>
            <a:r>
              <a:rPr lang="en-US" dirty="0" smtClean="0"/>
              <a:t>Interventions should look to ameliorate the MH condition and work towards stepping down from the STRTP  to a lower level of care </a:t>
            </a:r>
          </a:p>
          <a:p>
            <a:pPr marL="0" indent="0">
              <a:buNone/>
            </a:pPr>
            <a:endParaRPr lang="en-US" dirty="0"/>
          </a:p>
        </p:txBody>
      </p:sp>
    </p:spTree>
    <p:extLst>
      <p:ext uri="{BB962C8B-B14F-4D97-AF65-F5344CB8AC3E}">
        <p14:creationId xmlns:p14="http://schemas.microsoft.com/office/powerpoint/2010/main" val="3187237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dirty="0" smtClean="0"/>
              <a:t>Transition Determination Plan </a:t>
            </a:r>
            <a:r>
              <a:rPr lang="en-US" dirty="0" smtClean="0"/>
              <a:t/>
            </a:r>
            <a:br>
              <a:rPr lang="en-US" dirty="0" smtClean="0"/>
            </a:br>
            <a:r>
              <a:rPr lang="en-US" dirty="0" smtClean="0"/>
              <a:t>(MH Program Approval – Section 10)</a:t>
            </a:r>
            <a:endParaRPr lang="en-US" dirty="0"/>
          </a:p>
        </p:txBody>
      </p:sp>
      <p:sp>
        <p:nvSpPr>
          <p:cNvPr id="3" name="Content Placeholder 2"/>
          <p:cNvSpPr>
            <a:spLocks noGrp="1"/>
          </p:cNvSpPr>
          <p:nvPr>
            <p:ph idx="1"/>
          </p:nvPr>
        </p:nvSpPr>
        <p:spPr/>
        <p:txBody>
          <a:bodyPr>
            <a:normAutofit/>
          </a:bodyPr>
          <a:lstStyle/>
          <a:p>
            <a:r>
              <a:rPr lang="en-US" dirty="0" smtClean="0"/>
              <a:t>Transition Determination Plan is similar to a discharge summary</a:t>
            </a:r>
          </a:p>
          <a:p>
            <a:r>
              <a:rPr lang="en-US" dirty="0" smtClean="0"/>
              <a:t>It is developed, completed and signed by a member of the MH program staff before the client transitions out of the STRTP</a:t>
            </a:r>
          </a:p>
          <a:p>
            <a:r>
              <a:rPr lang="en-US" dirty="0" smtClean="0"/>
              <a:t>Copies of the Transition Determination Plan should be provided to the parent, guardian, conservator or person(s) identified by the court to participate in the decision to place the client</a:t>
            </a:r>
          </a:p>
          <a:p>
            <a:pPr marL="457200" lvl="1" indent="0">
              <a:buNone/>
            </a:pPr>
            <a:endParaRPr lang="en-US" dirty="0"/>
          </a:p>
        </p:txBody>
      </p:sp>
    </p:spTree>
    <p:extLst>
      <p:ext uri="{BB962C8B-B14F-4D97-AF65-F5344CB8AC3E}">
        <p14:creationId xmlns:p14="http://schemas.microsoft.com/office/powerpoint/2010/main" val="955566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 Determination Plan cont.</a:t>
            </a:r>
            <a:br>
              <a:rPr lang="en-US" dirty="0" smtClean="0"/>
            </a:br>
            <a:r>
              <a:rPr lang="en-US" dirty="0" smtClean="0"/>
              <a:t>(MH Program Approval – Section 10)</a:t>
            </a:r>
            <a:endParaRPr lang="en-US" dirty="0"/>
          </a:p>
        </p:txBody>
      </p:sp>
      <p:sp>
        <p:nvSpPr>
          <p:cNvPr id="3" name="Content Placeholder 2"/>
          <p:cNvSpPr>
            <a:spLocks noGrp="1"/>
          </p:cNvSpPr>
          <p:nvPr>
            <p:ph idx="1"/>
          </p:nvPr>
        </p:nvSpPr>
        <p:spPr>
          <a:xfrm>
            <a:off x="2589212" y="2133600"/>
            <a:ext cx="8915400" cy="4275364"/>
          </a:xfrm>
        </p:spPr>
        <p:txBody>
          <a:bodyPr>
            <a:normAutofit fontScale="85000" lnSpcReduction="20000"/>
          </a:bodyPr>
          <a:lstStyle/>
          <a:p>
            <a:r>
              <a:rPr lang="en-US" dirty="0" smtClean="0"/>
              <a:t>The Transition Determination Plan Includes:</a:t>
            </a:r>
            <a:r>
              <a:rPr lang="en-US" dirty="0"/>
              <a:t>	</a:t>
            </a:r>
          </a:p>
          <a:p>
            <a:pPr lvl="1"/>
            <a:r>
              <a:rPr lang="en-US" dirty="0"/>
              <a:t>Admission reason</a:t>
            </a:r>
          </a:p>
          <a:p>
            <a:pPr lvl="1"/>
            <a:r>
              <a:rPr lang="en-US" dirty="0"/>
              <a:t>Transition reason (i.e. goals met therefore transitioning to a lower level of care or an alternative level of care is needed as the current STRTP placement is not a fit)</a:t>
            </a:r>
          </a:p>
          <a:p>
            <a:pPr lvl="1"/>
            <a:r>
              <a:rPr lang="en-US" dirty="0"/>
              <a:t>Course of mental health treatment at the STRTP (</a:t>
            </a:r>
            <a:r>
              <a:rPr lang="en-US" dirty="0" err="1"/>
              <a:t>ie</a:t>
            </a:r>
            <a:r>
              <a:rPr lang="en-US" dirty="0"/>
              <a:t>. types of services, meds, etc.)</a:t>
            </a:r>
          </a:p>
          <a:p>
            <a:pPr lvl="1"/>
            <a:r>
              <a:rPr lang="en-US" dirty="0"/>
              <a:t>Diagnosis at time of transition</a:t>
            </a:r>
          </a:p>
          <a:p>
            <a:pPr lvl="1"/>
            <a:r>
              <a:rPr lang="en-US" dirty="0"/>
              <a:t>Non-MH services provided during STRTP stay (i.e. medical and dental</a:t>
            </a:r>
            <a:r>
              <a:rPr lang="en-US" dirty="0" smtClean="0"/>
              <a:t>)</a:t>
            </a:r>
          </a:p>
          <a:p>
            <a:pPr lvl="1"/>
            <a:r>
              <a:rPr lang="en-US" dirty="0" smtClean="0"/>
              <a:t>Aftercare Plan</a:t>
            </a:r>
          </a:p>
          <a:p>
            <a:pPr lvl="2"/>
            <a:r>
              <a:rPr lang="en-US" dirty="0" smtClean="0"/>
              <a:t>Diagnosis and follow up plan</a:t>
            </a:r>
          </a:p>
          <a:p>
            <a:pPr lvl="2"/>
            <a:r>
              <a:rPr lang="en-US" dirty="0" smtClean="0"/>
              <a:t>Medication(s), including side effects, dosage schedule</a:t>
            </a:r>
          </a:p>
          <a:p>
            <a:pPr lvl="2"/>
            <a:r>
              <a:rPr lang="en-US" dirty="0" smtClean="0"/>
              <a:t>Goals and expected outcomes</a:t>
            </a:r>
          </a:p>
          <a:p>
            <a:pPr lvl="2"/>
            <a:r>
              <a:rPr lang="en-US" dirty="0" smtClean="0"/>
              <a:t>Relevant treatment recommendations</a:t>
            </a:r>
          </a:p>
          <a:p>
            <a:pPr lvl="2"/>
            <a:r>
              <a:rPr lang="en-US" dirty="0" smtClean="0"/>
              <a:t>Educational information, grade level functioning, special education needs</a:t>
            </a:r>
          </a:p>
          <a:p>
            <a:pPr lvl="2"/>
            <a:r>
              <a:rPr lang="en-US" dirty="0" smtClean="0"/>
              <a:t>Referrals to medical and mental health providers</a:t>
            </a:r>
          </a:p>
          <a:p>
            <a:pPr lvl="2"/>
            <a:r>
              <a:rPr lang="en-US" dirty="0" smtClean="0"/>
              <a:t>Other relevant information</a:t>
            </a:r>
            <a:endParaRPr lang="en-US" dirty="0"/>
          </a:p>
          <a:p>
            <a:endParaRPr lang="en-US" dirty="0"/>
          </a:p>
        </p:txBody>
      </p:sp>
    </p:spTree>
    <p:extLst>
      <p:ext uri="{BB962C8B-B14F-4D97-AF65-F5344CB8AC3E}">
        <p14:creationId xmlns:p14="http://schemas.microsoft.com/office/powerpoint/2010/main" val="3483364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 Control and Monitoring</a:t>
            </a:r>
            <a:br>
              <a:rPr lang="en-US" dirty="0" smtClean="0"/>
            </a:br>
            <a:r>
              <a:rPr lang="en-US" dirty="0" smtClean="0"/>
              <a:t>(MH Program Approval – Section 11)</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prescribing physician shall examine the  prior to prescribing any psychotropic medication and include a screening to determine whether there are any potential medical complications that may contribute to the client’s mental health condition. This shall be noted in the client’s chart.</a:t>
            </a:r>
          </a:p>
          <a:p>
            <a:r>
              <a:rPr lang="en-US" dirty="0" smtClean="0"/>
              <a:t>A written medication review is completed at least every 6 weeks and signed by the prescribing physician</a:t>
            </a:r>
          </a:p>
          <a:p>
            <a:pPr lvl="1"/>
            <a:r>
              <a:rPr lang="en-US" dirty="0" smtClean="0"/>
              <a:t>The written review can be prepared by a MH program staff member acting within their scope of practice (i.e. LPN, LVN, RN) but the prescribing physician must sign</a:t>
            </a:r>
          </a:p>
          <a:p>
            <a:pPr lvl="1"/>
            <a:r>
              <a:rPr lang="en-US" dirty="0" smtClean="0"/>
              <a:t>Includes side effects, efficacy, med. compliance, justification to cont. or change meds, medication treatment should be consistent with the Care Plan goals</a:t>
            </a:r>
          </a:p>
          <a:p>
            <a:r>
              <a:rPr lang="en-US" dirty="0" smtClean="0"/>
              <a:t>A psychiatrist will review the course of treatment for all client’s who are not on psychotropic medications at least every 90 days and include the review in a progress note</a:t>
            </a:r>
            <a:endParaRPr lang="en-US" dirty="0"/>
          </a:p>
        </p:txBody>
      </p:sp>
    </p:spTree>
    <p:extLst>
      <p:ext uri="{BB962C8B-B14F-4D97-AF65-F5344CB8AC3E}">
        <p14:creationId xmlns:p14="http://schemas.microsoft.com/office/powerpoint/2010/main" val="3435693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a:xfrm>
            <a:off x="2589212" y="1559379"/>
            <a:ext cx="8915400" cy="4580164"/>
          </a:xfrm>
        </p:spPr>
        <p:txBody>
          <a:bodyPr>
            <a:normAutofit fontScale="77500" lnSpcReduction="20000"/>
          </a:bodyPr>
          <a:lstStyle/>
          <a:p>
            <a:r>
              <a:rPr lang="en-US" dirty="0" smtClean="0"/>
              <a:t>Annual Provider Training 2019-2020</a:t>
            </a:r>
          </a:p>
          <a:p>
            <a:pPr lvl="1"/>
            <a:r>
              <a:rPr lang="en-US" dirty="0"/>
              <a:t>S</a:t>
            </a:r>
            <a:r>
              <a:rPr lang="en-US" dirty="0" smtClean="0"/>
              <a:t>ample notes (Assessment, Individual, Collateral, Crisis Psychotherapy, Collateral Rehab, IHBS and ICC)</a:t>
            </a:r>
          </a:p>
          <a:p>
            <a:pPr lvl="1"/>
            <a:r>
              <a:rPr lang="en-US" dirty="0" smtClean="0"/>
              <a:t>Reasons for Recoupment information</a:t>
            </a:r>
          </a:p>
          <a:p>
            <a:pPr lvl="1"/>
            <a:r>
              <a:rPr lang="en-US" dirty="0" smtClean="0"/>
              <a:t>Included Diagnosis List</a:t>
            </a:r>
          </a:p>
          <a:p>
            <a:pPr lvl="1"/>
            <a:endParaRPr lang="en-US" dirty="0"/>
          </a:p>
          <a:p>
            <a:r>
              <a:rPr lang="en-US" dirty="0" smtClean="0"/>
              <a:t>QRTIPS</a:t>
            </a:r>
          </a:p>
          <a:p>
            <a:pPr lvl="1"/>
            <a:r>
              <a:rPr lang="en-US" dirty="0" smtClean="0"/>
              <a:t>AQIS’s monthly tips and guidance on various documentation issues</a:t>
            </a:r>
          </a:p>
          <a:p>
            <a:pPr marL="457200" lvl="1" indent="0">
              <a:buNone/>
            </a:pPr>
            <a:endParaRPr lang="en-US" dirty="0" smtClean="0"/>
          </a:p>
          <a:p>
            <a:r>
              <a:rPr lang="en-US" dirty="0" smtClean="0"/>
              <a:t>Pathways to Well-Being / Intensive Services (AQIS-CYPBH Support) </a:t>
            </a:r>
            <a:r>
              <a:rPr lang="en-US" dirty="0" smtClean="0">
                <a:hlinkClick r:id="rId2"/>
              </a:rPr>
              <a:t>http</a:t>
            </a:r>
            <a:r>
              <a:rPr lang="en-US" dirty="0">
                <a:hlinkClick r:id="rId2"/>
              </a:rPr>
              <a:t>://www.ochealthinfo.com/bhs/about/cys/support/pathways</a:t>
            </a:r>
            <a:endParaRPr lang="en-US" dirty="0" smtClean="0"/>
          </a:p>
          <a:p>
            <a:pPr lvl="1"/>
            <a:r>
              <a:rPr lang="en-US" dirty="0"/>
              <a:t>MC Manual for ICC/IHBS/TFC Services 3</a:t>
            </a:r>
            <a:r>
              <a:rPr lang="en-US" baseline="30000" dirty="0"/>
              <a:t>rd</a:t>
            </a:r>
            <a:r>
              <a:rPr lang="en-US" dirty="0"/>
              <a:t> Edition (DHCS)</a:t>
            </a:r>
          </a:p>
          <a:p>
            <a:pPr lvl="1"/>
            <a:r>
              <a:rPr lang="en-US" dirty="0"/>
              <a:t>Integrated Core Practice Model (ICPM) Guide (2018)</a:t>
            </a:r>
          </a:p>
          <a:p>
            <a:pPr lvl="1"/>
            <a:r>
              <a:rPr lang="en-US" dirty="0" smtClean="0"/>
              <a:t>PWB/IS Eligibility Assessment Screening Form</a:t>
            </a:r>
          </a:p>
          <a:p>
            <a:pPr lvl="1"/>
            <a:r>
              <a:rPr lang="en-US" dirty="0" smtClean="0"/>
              <a:t>90 Day Tracking Sheet for 90 day reviews</a:t>
            </a:r>
          </a:p>
          <a:p>
            <a:pPr lvl="1"/>
            <a:r>
              <a:rPr lang="en-US" dirty="0" smtClean="0"/>
              <a:t>Orange County’s PWB Documentation &amp; Training Guide (CYPBH)</a:t>
            </a:r>
          </a:p>
          <a:p>
            <a:pPr lvl="1"/>
            <a:r>
              <a:rPr lang="en-US" dirty="0" smtClean="0"/>
              <a:t>Other Power Point trainings on PWB</a:t>
            </a:r>
          </a:p>
          <a:p>
            <a:pPr lvl="1"/>
            <a:endParaRPr lang="en-US" dirty="0" smtClean="0"/>
          </a:p>
          <a:p>
            <a:pPr marL="0" indent="0">
              <a:buNone/>
            </a:pPr>
            <a:endParaRPr lang="en-US" dirty="0"/>
          </a:p>
        </p:txBody>
      </p:sp>
    </p:spTree>
    <p:extLst>
      <p:ext uri="{BB962C8B-B14F-4D97-AF65-F5344CB8AC3E}">
        <p14:creationId xmlns:p14="http://schemas.microsoft.com/office/powerpoint/2010/main" val="7827427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STRTP Contacts</a:t>
            </a:r>
            <a:endParaRPr lang="en-US" dirty="0"/>
          </a:p>
        </p:txBody>
      </p:sp>
      <p:sp>
        <p:nvSpPr>
          <p:cNvPr id="3" name="Content Placeholder 2"/>
          <p:cNvSpPr>
            <a:spLocks noGrp="1"/>
          </p:cNvSpPr>
          <p:nvPr>
            <p:ph idx="1"/>
          </p:nvPr>
        </p:nvSpPr>
        <p:spPr>
          <a:xfrm>
            <a:off x="2589212" y="1615044"/>
            <a:ext cx="8915400" cy="4296178"/>
          </a:xfrm>
        </p:spPr>
        <p:txBody>
          <a:bodyPr>
            <a:normAutofit fontScale="77500" lnSpcReduction="20000"/>
          </a:bodyPr>
          <a:lstStyle/>
          <a:p>
            <a:r>
              <a:rPr lang="en-US" dirty="0" smtClean="0"/>
              <a:t>Tim Hoang, </a:t>
            </a:r>
            <a:r>
              <a:rPr lang="en-US" dirty="0" err="1" smtClean="0"/>
              <a:t>Psy.D</a:t>
            </a:r>
            <a:r>
              <a:rPr lang="en-US" dirty="0" smtClean="0"/>
              <a:t>., </a:t>
            </a:r>
            <a:r>
              <a:rPr lang="en-US" dirty="0" smtClean="0"/>
              <a:t>AQIS CYPBH Support</a:t>
            </a:r>
            <a:endParaRPr lang="en-US" dirty="0" smtClean="0"/>
          </a:p>
          <a:p>
            <a:pPr lvl="1"/>
            <a:r>
              <a:rPr lang="en-US" dirty="0" smtClean="0"/>
              <a:t>714-796-0146</a:t>
            </a:r>
          </a:p>
          <a:p>
            <a:pPr lvl="1"/>
            <a:r>
              <a:rPr lang="en-US" dirty="0" smtClean="0">
                <a:hlinkClick r:id="rId2"/>
              </a:rPr>
              <a:t>thoang@ochca.com</a:t>
            </a:r>
            <a:endParaRPr lang="en-US" dirty="0" smtClean="0"/>
          </a:p>
          <a:p>
            <a:pPr lvl="1"/>
            <a:endParaRPr lang="en-US" dirty="0"/>
          </a:p>
          <a:p>
            <a:r>
              <a:rPr lang="en-US" dirty="0" smtClean="0"/>
              <a:t>Alice Kim, LMFT, STRTP Program Manager I</a:t>
            </a:r>
          </a:p>
          <a:p>
            <a:pPr lvl="1"/>
            <a:r>
              <a:rPr lang="en-US" dirty="0" smtClean="0"/>
              <a:t>714-796-8285</a:t>
            </a:r>
          </a:p>
          <a:p>
            <a:pPr lvl="1"/>
            <a:r>
              <a:rPr lang="en-US" dirty="0" smtClean="0">
                <a:hlinkClick r:id="rId3"/>
              </a:rPr>
              <a:t>alkim@ochca.com</a:t>
            </a:r>
            <a:endParaRPr lang="en-US" dirty="0" smtClean="0"/>
          </a:p>
          <a:p>
            <a:pPr lvl="1"/>
            <a:endParaRPr lang="en-US" dirty="0"/>
          </a:p>
          <a:p>
            <a:r>
              <a:rPr lang="en-US" dirty="0" err="1" smtClean="0"/>
              <a:t>Goli</a:t>
            </a:r>
            <a:r>
              <a:rPr lang="en-US" dirty="0" smtClean="0"/>
              <a:t> Hooshvar, Ph.D., LMFT (STRTP Contract Monitor)</a:t>
            </a:r>
          </a:p>
          <a:p>
            <a:pPr lvl="1"/>
            <a:r>
              <a:rPr lang="en-US" dirty="0" smtClean="0"/>
              <a:t>714-796-0115</a:t>
            </a:r>
          </a:p>
          <a:p>
            <a:pPr lvl="1"/>
            <a:r>
              <a:rPr lang="en-US" dirty="0" smtClean="0">
                <a:hlinkClick r:id="rId4"/>
              </a:rPr>
              <a:t>ghooshvar@ochca.com</a:t>
            </a:r>
            <a:endParaRPr lang="en-US" dirty="0" smtClean="0"/>
          </a:p>
          <a:p>
            <a:pPr marL="457200" lvl="1" indent="0">
              <a:buNone/>
            </a:pPr>
            <a:endParaRPr lang="en-US" dirty="0" smtClean="0"/>
          </a:p>
          <a:p>
            <a:r>
              <a:rPr lang="en-US" dirty="0" smtClean="0"/>
              <a:t>Bao Chau Nguyen, LMFT (STRTP Contract Monitor)</a:t>
            </a:r>
            <a:endParaRPr lang="en-US" dirty="0"/>
          </a:p>
          <a:p>
            <a:pPr lvl="1"/>
            <a:r>
              <a:rPr lang="en-US" dirty="0" smtClean="0"/>
              <a:t>714-834-5610</a:t>
            </a:r>
          </a:p>
          <a:p>
            <a:pPr lvl="1"/>
            <a:r>
              <a:rPr lang="en-US" dirty="0" smtClean="0">
                <a:hlinkClick r:id="rId5"/>
              </a:rPr>
              <a:t>banguyen@ochca.com</a:t>
            </a:r>
            <a:endParaRPr lang="en-US" dirty="0" smtClean="0"/>
          </a:p>
          <a:p>
            <a:pPr lvl="1"/>
            <a:endParaRPr lang="en-US" dirty="0"/>
          </a:p>
          <a:p>
            <a:endParaRPr lang="en-US" dirty="0"/>
          </a:p>
        </p:txBody>
      </p:sp>
    </p:spTree>
    <p:extLst>
      <p:ext uri="{BB962C8B-B14F-4D97-AF65-F5344CB8AC3E}">
        <p14:creationId xmlns:p14="http://schemas.microsoft.com/office/powerpoint/2010/main" val="332829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br>
              <a:rPr lang="en-US" dirty="0" smtClean="0"/>
            </a:br>
            <a:r>
              <a:rPr lang="en-US" dirty="0" smtClean="0"/>
              <a:t>(MH Program Approval – Section 6)</a:t>
            </a:r>
            <a:endParaRPr lang="en-US" dirty="0"/>
          </a:p>
        </p:txBody>
      </p:sp>
      <p:sp>
        <p:nvSpPr>
          <p:cNvPr id="3" name="Content Placeholder 2"/>
          <p:cNvSpPr>
            <a:spLocks noGrp="1"/>
          </p:cNvSpPr>
          <p:nvPr>
            <p:ph idx="1"/>
          </p:nvPr>
        </p:nvSpPr>
        <p:spPr>
          <a:xfrm>
            <a:off x="2589212" y="2133599"/>
            <a:ext cx="8915400" cy="4071257"/>
          </a:xfrm>
        </p:spPr>
        <p:txBody>
          <a:bodyPr>
            <a:normAutofit/>
          </a:bodyPr>
          <a:lstStyle/>
          <a:p>
            <a:r>
              <a:rPr lang="en-US" dirty="0"/>
              <a:t>A</a:t>
            </a:r>
            <a:r>
              <a:rPr lang="en-US" dirty="0" smtClean="0"/>
              <a:t>ssessments need to be completed </a:t>
            </a:r>
            <a:r>
              <a:rPr lang="en-US" dirty="0"/>
              <a:t>within 5 calendar </a:t>
            </a:r>
            <a:r>
              <a:rPr lang="en-US" dirty="0" smtClean="0"/>
              <a:t>days from the date the client is referred to the STRTP program </a:t>
            </a:r>
          </a:p>
          <a:p>
            <a:r>
              <a:rPr lang="en-US" dirty="0" smtClean="0"/>
              <a:t>The completed assessment must be reviewed </a:t>
            </a:r>
            <a:r>
              <a:rPr lang="en-US" dirty="0"/>
              <a:t>and signed by a </a:t>
            </a:r>
            <a:r>
              <a:rPr lang="en-US" dirty="0" smtClean="0"/>
              <a:t>LMHP</a:t>
            </a:r>
            <a:endParaRPr lang="en-US" dirty="0"/>
          </a:p>
          <a:p>
            <a:r>
              <a:rPr lang="en-US" dirty="0" smtClean="0"/>
              <a:t>Conducting your own assessment or Accepting a prior assessment</a:t>
            </a:r>
          </a:p>
          <a:p>
            <a:pPr lvl="1"/>
            <a:r>
              <a:rPr lang="en-US" dirty="0" smtClean="0"/>
              <a:t>You may conduct your own assessment or choose to use an assessment completed 60 days prior to the client’s arrival to the STRTP </a:t>
            </a:r>
          </a:p>
          <a:p>
            <a:pPr lvl="1"/>
            <a:r>
              <a:rPr lang="en-US" dirty="0" smtClean="0"/>
              <a:t>If you use a prior assessment, it must be:</a:t>
            </a:r>
            <a:endParaRPr lang="en-US" dirty="0"/>
          </a:p>
          <a:p>
            <a:pPr lvl="2"/>
            <a:r>
              <a:rPr lang="en-US" dirty="0" smtClean="0"/>
              <a:t>Conducted </a:t>
            </a:r>
            <a:r>
              <a:rPr lang="en-US" dirty="0"/>
              <a:t>or certified by an Interagency Placement Committee (IPC</a:t>
            </a:r>
            <a:r>
              <a:rPr lang="en-US" dirty="0" smtClean="0"/>
              <a:t>), or</a:t>
            </a:r>
            <a:endParaRPr lang="en-US" dirty="0"/>
          </a:p>
          <a:p>
            <a:pPr lvl="2"/>
            <a:r>
              <a:rPr lang="en-US" dirty="0"/>
              <a:t>Completed by a </a:t>
            </a:r>
            <a:r>
              <a:rPr lang="en-US" dirty="0" smtClean="0"/>
              <a:t>LMHP, or</a:t>
            </a:r>
            <a:endParaRPr lang="en-US" dirty="0"/>
          </a:p>
          <a:p>
            <a:pPr lvl="2"/>
            <a:r>
              <a:rPr lang="en-US" dirty="0"/>
              <a:t>Completed by a recognized provider of mental health services acting within their scope of </a:t>
            </a:r>
            <a:r>
              <a:rPr lang="en-US" dirty="0" smtClean="0"/>
              <a:t>practice</a:t>
            </a:r>
            <a:endParaRPr lang="en-US" dirty="0"/>
          </a:p>
        </p:txBody>
      </p:sp>
    </p:spTree>
    <p:extLst>
      <p:ext uri="{BB962C8B-B14F-4D97-AF65-F5344CB8AC3E}">
        <p14:creationId xmlns:p14="http://schemas.microsoft.com/office/powerpoint/2010/main" val="2471247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Elements</a:t>
            </a:r>
            <a:endParaRPr lang="en-US" dirty="0"/>
          </a:p>
        </p:txBody>
      </p:sp>
      <p:sp>
        <p:nvSpPr>
          <p:cNvPr id="3" name="Content Placeholder 2"/>
          <p:cNvSpPr>
            <a:spLocks noGrp="1"/>
          </p:cNvSpPr>
          <p:nvPr>
            <p:ph idx="1"/>
          </p:nvPr>
        </p:nvSpPr>
        <p:spPr>
          <a:xfrm>
            <a:off x="2589212" y="1905000"/>
            <a:ext cx="8915400" cy="4006222"/>
          </a:xfrm>
        </p:spPr>
        <p:txBody>
          <a:bodyPr>
            <a:normAutofit fontScale="92500" lnSpcReduction="20000"/>
          </a:bodyPr>
          <a:lstStyle/>
          <a:p>
            <a:r>
              <a:rPr lang="en-US" dirty="0"/>
              <a:t>A</a:t>
            </a:r>
            <a:r>
              <a:rPr lang="en-US" dirty="0" smtClean="0"/>
              <a:t> </a:t>
            </a:r>
            <a:r>
              <a:rPr lang="en-US" dirty="0"/>
              <a:t>completed assessment must include all of the </a:t>
            </a:r>
            <a:r>
              <a:rPr lang="en-US" dirty="0" err="1"/>
              <a:t>Medi</a:t>
            </a:r>
            <a:r>
              <a:rPr lang="en-US" dirty="0"/>
              <a:t>-Cal required </a:t>
            </a:r>
            <a:r>
              <a:rPr lang="en-US" dirty="0" smtClean="0"/>
              <a:t>elements listed below:</a:t>
            </a:r>
          </a:p>
          <a:p>
            <a:pPr marL="800100" lvl="1" indent="-342900">
              <a:buFont typeface="+mj-lt"/>
              <a:buAutoNum type="arabicPeriod"/>
            </a:pPr>
            <a:r>
              <a:rPr lang="en-US" dirty="0" smtClean="0"/>
              <a:t>Presenting Problems</a:t>
            </a:r>
          </a:p>
          <a:p>
            <a:pPr marL="800100" lvl="1" indent="-342900">
              <a:buFont typeface="+mj-lt"/>
              <a:buAutoNum type="arabicPeriod"/>
            </a:pPr>
            <a:r>
              <a:rPr lang="en-US" dirty="0" smtClean="0"/>
              <a:t>Relevant conditions and psychosocial factors</a:t>
            </a:r>
          </a:p>
          <a:p>
            <a:pPr marL="800100" lvl="1" indent="-342900">
              <a:buFont typeface="+mj-lt"/>
              <a:buAutoNum type="arabicPeriod"/>
            </a:pPr>
            <a:r>
              <a:rPr lang="en-US" dirty="0" smtClean="0"/>
              <a:t>History of trauma and exposure to trauma</a:t>
            </a:r>
          </a:p>
          <a:p>
            <a:pPr marL="800100" lvl="1" indent="-342900">
              <a:buFont typeface="+mj-lt"/>
              <a:buAutoNum type="arabicPeriod"/>
            </a:pPr>
            <a:r>
              <a:rPr lang="en-US" dirty="0" smtClean="0"/>
              <a:t>Mental Health history</a:t>
            </a:r>
          </a:p>
          <a:p>
            <a:pPr marL="800100" lvl="1" indent="-342900">
              <a:buFont typeface="+mj-lt"/>
              <a:buAutoNum type="arabicPeriod"/>
            </a:pPr>
            <a:r>
              <a:rPr lang="en-US" dirty="0" smtClean="0"/>
              <a:t>Medical History</a:t>
            </a:r>
          </a:p>
          <a:p>
            <a:pPr marL="800100" lvl="1" indent="-342900">
              <a:buFont typeface="+mj-lt"/>
              <a:buAutoNum type="arabicPeriod"/>
            </a:pPr>
            <a:r>
              <a:rPr lang="en-US" dirty="0" smtClean="0"/>
              <a:t>Medications</a:t>
            </a:r>
          </a:p>
          <a:p>
            <a:pPr marL="800100" lvl="1" indent="-342900">
              <a:buFont typeface="+mj-lt"/>
              <a:buAutoNum type="arabicPeriod"/>
            </a:pPr>
            <a:r>
              <a:rPr lang="en-US" dirty="0" smtClean="0"/>
              <a:t>Substance exposure and substance use</a:t>
            </a:r>
          </a:p>
          <a:p>
            <a:pPr marL="800100" lvl="1" indent="-342900">
              <a:buFont typeface="+mj-lt"/>
              <a:buAutoNum type="arabicPeriod"/>
            </a:pPr>
            <a:r>
              <a:rPr lang="en-US" dirty="0" smtClean="0"/>
              <a:t>Client strengths</a:t>
            </a:r>
          </a:p>
          <a:p>
            <a:pPr marL="800100" lvl="1" indent="-342900">
              <a:buFont typeface="+mj-lt"/>
              <a:buAutoNum type="arabicPeriod"/>
            </a:pPr>
            <a:r>
              <a:rPr lang="en-US" dirty="0" smtClean="0"/>
              <a:t>Risks</a:t>
            </a:r>
          </a:p>
          <a:p>
            <a:pPr marL="800100" lvl="1" indent="-342900">
              <a:buFont typeface="+mj-lt"/>
              <a:buAutoNum type="arabicPeriod"/>
            </a:pPr>
            <a:r>
              <a:rPr lang="en-US" dirty="0" smtClean="0"/>
              <a:t>Mental Status Exam</a:t>
            </a:r>
          </a:p>
          <a:p>
            <a:pPr marL="800100" lvl="1" indent="-342900">
              <a:buFont typeface="+mj-lt"/>
              <a:buAutoNum type="arabicPeriod"/>
            </a:pPr>
            <a:r>
              <a:rPr lang="en-US" dirty="0" smtClean="0"/>
              <a:t>Completed  ICD-10 Diagnosis</a:t>
            </a:r>
          </a:p>
          <a:p>
            <a:pPr lvl="1"/>
            <a:endParaRPr lang="en-US" dirty="0"/>
          </a:p>
          <a:p>
            <a:endParaRPr lang="en-US" dirty="0"/>
          </a:p>
        </p:txBody>
      </p:sp>
    </p:spTree>
    <p:extLst>
      <p:ext uri="{BB962C8B-B14F-4D97-AF65-F5344CB8AC3E}">
        <p14:creationId xmlns:p14="http://schemas.microsoft.com/office/powerpoint/2010/main" val="3712051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for Emergency Placement</a:t>
            </a:r>
            <a:r>
              <a:rPr lang="en-US" dirty="0"/>
              <a:t/>
            </a:r>
            <a:br>
              <a:rPr lang="en-US" dirty="0"/>
            </a:br>
            <a:r>
              <a:rPr lang="en-US" dirty="0" smtClean="0"/>
              <a:t>(MH </a:t>
            </a:r>
            <a:r>
              <a:rPr lang="en-US" dirty="0"/>
              <a:t>Program Approval – Section </a:t>
            </a:r>
            <a:r>
              <a:rPr lang="en-US" dirty="0" smtClean="0"/>
              <a:t>6)</a:t>
            </a:r>
            <a:endParaRPr lang="en-US" dirty="0"/>
          </a:p>
        </p:txBody>
      </p:sp>
      <p:sp>
        <p:nvSpPr>
          <p:cNvPr id="3" name="Content Placeholder 2"/>
          <p:cNvSpPr>
            <a:spLocks noGrp="1"/>
          </p:cNvSpPr>
          <p:nvPr>
            <p:ph idx="1"/>
          </p:nvPr>
        </p:nvSpPr>
        <p:spPr/>
        <p:txBody>
          <a:bodyPr/>
          <a:lstStyle/>
          <a:p>
            <a:r>
              <a:rPr lang="en-US" dirty="0" smtClean="0"/>
              <a:t>Emergency Placement</a:t>
            </a:r>
          </a:p>
          <a:p>
            <a:pPr lvl="1"/>
            <a:r>
              <a:rPr lang="en-US" dirty="0" smtClean="0"/>
              <a:t>Examples:</a:t>
            </a:r>
          </a:p>
          <a:p>
            <a:pPr lvl="2"/>
            <a:r>
              <a:rPr lang="en-US" dirty="0" smtClean="0"/>
              <a:t>Interagency Placement Committee could not meet </a:t>
            </a:r>
            <a:r>
              <a:rPr lang="en-US" dirty="0"/>
              <a:t>and </a:t>
            </a:r>
            <a:r>
              <a:rPr lang="en-US" dirty="0" smtClean="0"/>
              <a:t>make a referral to an STRTP that best fits the client’s needs </a:t>
            </a:r>
          </a:p>
          <a:p>
            <a:pPr lvl="2"/>
            <a:r>
              <a:rPr lang="en-US" dirty="0" smtClean="0"/>
              <a:t>Or, several STRTPs may be at capacity and the client had to be placed at an STRTP that had an opening, even if the STRTP program is not the most ideal fit for the client</a:t>
            </a:r>
          </a:p>
          <a:p>
            <a:pPr lvl="1"/>
            <a:r>
              <a:rPr lang="en-US" dirty="0"/>
              <a:t>The </a:t>
            </a:r>
            <a:r>
              <a:rPr lang="en-US" dirty="0" smtClean="0"/>
              <a:t>client </a:t>
            </a:r>
            <a:r>
              <a:rPr lang="en-US" dirty="0"/>
              <a:t>must have a 1 to 1 observation at all times or be </a:t>
            </a:r>
            <a:r>
              <a:rPr lang="en-US" dirty="0" smtClean="0"/>
              <a:t>in a </a:t>
            </a:r>
            <a:r>
              <a:rPr lang="en-US" dirty="0"/>
              <a:t>physically </a:t>
            </a:r>
            <a:r>
              <a:rPr lang="en-US" dirty="0" smtClean="0"/>
              <a:t>separated </a:t>
            </a:r>
            <a:r>
              <a:rPr lang="en-US" dirty="0"/>
              <a:t>area from </a:t>
            </a:r>
            <a:r>
              <a:rPr lang="en-US" dirty="0" smtClean="0"/>
              <a:t>all of the </a:t>
            </a:r>
            <a:r>
              <a:rPr lang="en-US" dirty="0"/>
              <a:t>other </a:t>
            </a:r>
            <a:r>
              <a:rPr lang="en-US" dirty="0" smtClean="0"/>
              <a:t>clients while being assessed until deemed appropriate for the STRTP</a:t>
            </a:r>
            <a:endParaRPr lang="en-US" dirty="0"/>
          </a:p>
          <a:p>
            <a:pPr lvl="1"/>
            <a:r>
              <a:rPr lang="en-US" dirty="0" smtClean="0"/>
              <a:t>Emergency Placement Assessment needs to be completed within 72 hrs.</a:t>
            </a:r>
          </a:p>
          <a:p>
            <a:pPr lvl="1"/>
            <a:r>
              <a:rPr lang="en-US" dirty="0" smtClean="0"/>
              <a:t>LMHP must make a written determination that the minor meets the criteria for an STRTP</a:t>
            </a:r>
          </a:p>
          <a:p>
            <a:pPr lvl="1"/>
            <a:endParaRPr lang="en-US" dirty="0"/>
          </a:p>
        </p:txBody>
      </p:sp>
    </p:spTree>
    <p:extLst>
      <p:ext uri="{BB962C8B-B14F-4D97-AF65-F5344CB8AC3E}">
        <p14:creationId xmlns:p14="http://schemas.microsoft.com/office/powerpoint/2010/main" val="1799662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Admission Statement</a:t>
            </a:r>
            <a:br>
              <a:rPr lang="en-US" dirty="0" smtClean="0"/>
            </a:br>
            <a:r>
              <a:rPr lang="en-US" dirty="0" smtClean="0"/>
              <a:t>(MH Program Approval – Section 7)</a:t>
            </a:r>
            <a:endParaRPr lang="en-US" dirty="0"/>
          </a:p>
        </p:txBody>
      </p:sp>
      <p:sp>
        <p:nvSpPr>
          <p:cNvPr id="3" name="Content Placeholder 2"/>
          <p:cNvSpPr>
            <a:spLocks noGrp="1"/>
          </p:cNvSpPr>
          <p:nvPr>
            <p:ph idx="1"/>
          </p:nvPr>
        </p:nvSpPr>
        <p:spPr>
          <a:xfrm>
            <a:off x="2589212" y="2133599"/>
            <a:ext cx="8915400" cy="4054929"/>
          </a:xfrm>
        </p:spPr>
        <p:txBody>
          <a:bodyPr/>
          <a:lstStyle/>
          <a:p>
            <a:r>
              <a:rPr lang="en-US" dirty="0"/>
              <a:t>T</a:t>
            </a:r>
            <a:r>
              <a:rPr lang="en-US" dirty="0" smtClean="0"/>
              <a:t>he Head of Service affirms within 5 calendar days after completing the MH Assessment or 3 days for an Emergency Placement if the client meets the criteria for the STRTP in an Admission Statement</a:t>
            </a:r>
          </a:p>
          <a:p>
            <a:r>
              <a:rPr lang="en-US" dirty="0" smtClean="0"/>
              <a:t>These are the elements of the Admission Statement</a:t>
            </a:r>
          </a:p>
          <a:p>
            <a:pPr lvl="1"/>
            <a:r>
              <a:rPr lang="en-US" dirty="0" smtClean="0"/>
              <a:t>The assessment has been conducted and reviewed by a LMHP</a:t>
            </a:r>
          </a:p>
          <a:p>
            <a:pPr lvl="1"/>
            <a:r>
              <a:rPr lang="en-US" dirty="0"/>
              <a:t>T</a:t>
            </a:r>
            <a:r>
              <a:rPr lang="en-US" dirty="0" smtClean="0"/>
              <a:t>he safety of the client and other admitted children are considered</a:t>
            </a:r>
          </a:p>
          <a:p>
            <a:pPr lvl="1"/>
            <a:r>
              <a:rPr lang="en-US" dirty="0" smtClean="0"/>
              <a:t>The  client does not require inpatient care</a:t>
            </a:r>
          </a:p>
          <a:p>
            <a:pPr lvl="1"/>
            <a:r>
              <a:rPr lang="en-US" dirty="0" smtClean="0"/>
              <a:t>The  client meets medical necessity</a:t>
            </a:r>
          </a:p>
          <a:p>
            <a:pPr lvl="1"/>
            <a:r>
              <a:rPr lang="en-US" dirty="0" smtClean="0"/>
              <a:t>The  client has been assessed for SED</a:t>
            </a:r>
          </a:p>
          <a:p>
            <a:pPr lvl="1"/>
            <a:r>
              <a:rPr lang="en-US" dirty="0" smtClean="0"/>
              <a:t>The client has been assessed for an Emergency Placement if required</a:t>
            </a:r>
          </a:p>
          <a:p>
            <a:pPr lvl="1"/>
            <a:r>
              <a:rPr lang="en-US" dirty="0" smtClean="0"/>
              <a:t>The  client has been assessed for requiring the level of services of the STRTP</a:t>
            </a:r>
            <a:endParaRPr lang="en-US" dirty="0"/>
          </a:p>
        </p:txBody>
      </p:sp>
    </p:spTree>
    <p:extLst>
      <p:ext uri="{BB962C8B-B14F-4D97-AF65-F5344CB8AC3E}">
        <p14:creationId xmlns:p14="http://schemas.microsoft.com/office/powerpoint/2010/main" val="2934581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400" dirty="0" smtClean="0"/>
              <a:t>Needs &amp; Service Plan (NSP) vs. Care Plan (CP) </a:t>
            </a:r>
            <a:r>
              <a:rPr lang="en-US" dirty="0" smtClean="0"/>
              <a:t/>
            </a:r>
            <a:br>
              <a:rPr lang="en-US" dirty="0" smtClean="0"/>
            </a:br>
            <a:r>
              <a:rPr lang="en-US" dirty="0" smtClean="0"/>
              <a:t>(MH Program Approval – Section 8)</a:t>
            </a:r>
            <a:endParaRPr lang="en-US" dirty="0"/>
          </a:p>
        </p:txBody>
      </p:sp>
      <p:sp>
        <p:nvSpPr>
          <p:cNvPr id="3" name="Content Placeholder 2"/>
          <p:cNvSpPr>
            <a:spLocks noGrp="1"/>
          </p:cNvSpPr>
          <p:nvPr>
            <p:ph idx="1"/>
          </p:nvPr>
        </p:nvSpPr>
        <p:spPr>
          <a:xfrm>
            <a:off x="2589212" y="2133599"/>
            <a:ext cx="8915400" cy="4177393"/>
          </a:xfrm>
        </p:spPr>
        <p:txBody>
          <a:bodyPr>
            <a:normAutofit fontScale="92500" lnSpcReduction="20000"/>
          </a:bodyPr>
          <a:lstStyle/>
          <a:p>
            <a:r>
              <a:rPr lang="en-US" dirty="0" smtClean="0"/>
              <a:t>The NSP and CP is reviewed </a:t>
            </a:r>
            <a:r>
              <a:rPr lang="en-US" dirty="0"/>
              <a:t>and signed by a licensed mental health professional or the head of service or any other related discipline designated by the head of service within </a:t>
            </a:r>
            <a:r>
              <a:rPr lang="en-US" dirty="0" smtClean="0"/>
              <a:t>10 </a:t>
            </a:r>
            <a:r>
              <a:rPr lang="en-US" dirty="0"/>
              <a:t>calendar days </a:t>
            </a:r>
            <a:r>
              <a:rPr lang="en-US" dirty="0" smtClean="0"/>
              <a:t>of </a:t>
            </a:r>
            <a:r>
              <a:rPr lang="en-US" dirty="0"/>
              <a:t>the child’s arrival at the </a:t>
            </a:r>
            <a:r>
              <a:rPr lang="en-US" dirty="0" smtClean="0"/>
              <a:t>STRTP</a:t>
            </a:r>
          </a:p>
          <a:p>
            <a:r>
              <a:rPr lang="en-US" dirty="0" smtClean="0"/>
              <a:t>Needs &amp; Service Plan </a:t>
            </a:r>
          </a:p>
          <a:p>
            <a:pPr lvl="1"/>
            <a:r>
              <a:rPr lang="en-US" dirty="0" smtClean="0"/>
              <a:t>Is historically a Social Services plan</a:t>
            </a:r>
          </a:p>
          <a:p>
            <a:pPr lvl="1"/>
            <a:r>
              <a:rPr lang="en-US" dirty="0" smtClean="0"/>
              <a:t>The NSP might </a:t>
            </a:r>
            <a:r>
              <a:rPr lang="en-US" dirty="0"/>
              <a:t>relate </a:t>
            </a:r>
            <a:r>
              <a:rPr lang="en-US" dirty="0" smtClean="0"/>
              <a:t>to </a:t>
            </a:r>
            <a:r>
              <a:rPr lang="en-US" dirty="0"/>
              <a:t>general </a:t>
            </a:r>
            <a:r>
              <a:rPr lang="en-US" dirty="0" smtClean="0"/>
              <a:t>needs such as </a:t>
            </a:r>
            <a:r>
              <a:rPr lang="en-US" dirty="0"/>
              <a:t>housing, school, etc.</a:t>
            </a:r>
          </a:p>
          <a:p>
            <a:pPr lvl="1"/>
            <a:r>
              <a:rPr lang="en-US" dirty="0" smtClean="0"/>
              <a:t>The NSP is generally developed through a collaborative process during the Child and Family Team meeting process</a:t>
            </a:r>
          </a:p>
          <a:p>
            <a:r>
              <a:rPr lang="en-US" dirty="0" smtClean="0"/>
              <a:t>Care Plan</a:t>
            </a:r>
          </a:p>
          <a:p>
            <a:pPr lvl="1"/>
            <a:r>
              <a:rPr lang="en-US" dirty="0" smtClean="0"/>
              <a:t>CP are more specific to </a:t>
            </a:r>
            <a:r>
              <a:rPr lang="en-US" dirty="0" err="1" smtClean="0"/>
              <a:t>Medi</a:t>
            </a:r>
            <a:r>
              <a:rPr lang="en-US" dirty="0" smtClean="0"/>
              <a:t>-Cal requirements and Specialty Mental Health Services</a:t>
            </a:r>
          </a:p>
          <a:p>
            <a:pPr lvl="1"/>
            <a:r>
              <a:rPr lang="en-US" dirty="0" smtClean="0"/>
              <a:t>Goals should be congruent to the mental health assessment and impairments</a:t>
            </a:r>
          </a:p>
          <a:p>
            <a:pPr lvl="1"/>
            <a:r>
              <a:rPr lang="en-US" dirty="0" smtClean="0"/>
              <a:t>Goals should address the mental health condition and work towards a lower level of care</a:t>
            </a:r>
          </a:p>
          <a:p>
            <a:pPr lvl="2"/>
            <a:r>
              <a:rPr lang="en-US" dirty="0" smtClean="0"/>
              <a:t>I.E. stabilizing the child’s aggressive behaviors in order to reunify with his/her parents</a:t>
            </a:r>
          </a:p>
          <a:p>
            <a:endParaRPr lang="en-US" dirty="0" smtClean="0"/>
          </a:p>
          <a:p>
            <a:pPr lvl="2"/>
            <a:endParaRPr lang="en-US" dirty="0"/>
          </a:p>
          <a:p>
            <a:pPr lvl="2"/>
            <a:endParaRPr lang="en-US" dirty="0" smtClean="0"/>
          </a:p>
        </p:txBody>
      </p:sp>
    </p:spTree>
    <p:extLst>
      <p:ext uri="{BB962C8B-B14F-4D97-AF65-F5344CB8AC3E}">
        <p14:creationId xmlns:p14="http://schemas.microsoft.com/office/powerpoint/2010/main" val="9047880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NSP and Care </a:t>
            </a:r>
            <a:r>
              <a:rPr lang="en-US" dirty="0"/>
              <a:t>Plan </a:t>
            </a:r>
            <a:r>
              <a:rPr lang="en-US" dirty="0" smtClean="0"/>
              <a:t>cont.</a:t>
            </a:r>
            <a:r>
              <a:rPr lang="en-US" dirty="0"/>
              <a:t/>
            </a:r>
            <a:br>
              <a:rPr lang="en-US" dirty="0"/>
            </a:br>
            <a:r>
              <a:rPr lang="en-US" dirty="0"/>
              <a:t>(MH Program Approval – Section 8)</a:t>
            </a:r>
          </a:p>
        </p:txBody>
      </p:sp>
      <p:sp>
        <p:nvSpPr>
          <p:cNvPr id="3" name="Content Placeholder 2"/>
          <p:cNvSpPr>
            <a:spLocks noGrp="1"/>
          </p:cNvSpPr>
          <p:nvPr>
            <p:ph idx="1"/>
          </p:nvPr>
        </p:nvSpPr>
        <p:spPr>
          <a:xfrm>
            <a:off x="2589212" y="2133599"/>
            <a:ext cx="8915400" cy="4308021"/>
          </a:xfrm>
        </p:spPr>
        <p:txBody>
          <a:bodyPr>
            <a:normAutofit/>
          </a:bodyPr>
          <a:lstStyle/>
          <a:p>
            <a:r>
              <a:rPr lang="en-US" dirty="0" smtClean="0"/>
              <a:t>Requirements</a:t>
            </a:r>
          </a:p>
          <a:p>
            <a:pPr lvl="1"/>
            <a:r>
              <a:rPr lang="en-US" dirty="0" smtClean="0"/>
              <a:t>Completed, </a:t>
            </a:r>
            <a:r>
              <a:rPr lang="en-US" dirty="0"/>
              <a:t>r</a:t>
            </a:r>
            <a:r>
              <a:rPr lang="en-US" dirty="0" smtClean="0"/>
              <a:t>eviewed and signed by a LMHP, HOS or related discipline designated by the HOS within 10 calendar days </a:t>
            </a:r>
          </a:p>
          <a:p>
            <a:pPr lvl="1"/>
            <a:r>
              <a:rPr lang="en-US" dirty="0" smtClean="0"/>
              <a:t>Identify specific </a:t>
            </a:r>
            <a:r>
              <a:rPr lang="en-US" dirty="0"/>
              <a:t>g</a:t>
            </a:r>
            <a:r>
              <a:rPr lang="en-US" dirty="0" smtClean="0"/>
              <a:t>oals to treat (behaviors, symptoms, impairments that are measurable) </a:t>
            </a:r>
          </a:p>
          <a:p>
            <a:pPr lvl="1"/>
            <a:r>
              <a:rPr lang="en-US" dirty="0" smtClean="0"/>
              <a:t>Transitional Goals identifying readiness to transition to an alternative </a:t>
            </a:r>
            <a:r>
              <a:rPr lang="en-US" dirty="0" err="1" smtClean="0"/>
              <a:t>tx</a:t>
            </a:r>
            <a:r>
              <a:rPr lang="en-US" dirty="0" smtClean="0"/>
              <a:t>. setting</a:t>
            </a:r>
          </a:p>
          <a:p>
            <a:pPr lvl="1"/>
            <a:r>
              <a:rPr lang="en-US" dirty="0"/>
              <a:t>D</a:t>
            </a:r>
            <a:r>
              <a:rPr lang="en-US" dirty="0" smtClean="0"/>
              <a:t>ocumentation includes the client’s participation/agreement with the NSP/CP</a:t>
            </a:r>
          </a:p>
          <a:p>
            <a:pPr lvl="1"/>
            <a:r>
              <a:rPr lang="en-US" dirty="0" smtClean="0"/>
              <a:t>Obtaining signatures from the required parties on the NSP/CP authorizes services</a:t>
            </a:r>
          </a:p>
          <a:p>
            <a:pPr lvl="1"/>
            <a:r>
              <a:rPr lang="en-US" dirty="0" smtClean="0"/>
              <a:t>Client’s refusal to sign the Care Plan should be documented</a:t>
            </a:r>
          </a:p>
          <a:p>
            <a:pPr lvl="1"/>
            <a:r>
              <a:rPr lang="en-US" dirty="0" smtClean="0"/>
              <a:t>Attempts made to involve/obtain social worker’s signature should be documented if there is difficulty with coordination</a:t>
            </a:r>
          </a:p>
          <a:p>
            <a:pPr lvl="1"/>
            <a:r>
              <a:rPr lang="en-US" dirty="0" smtClean="0"/>
              <a:t>The NSP/CP should be reviewed every 30 days by a MH program staff documenting progress towards the goals</a:t>
            </a:r>
          </a:p>
        </p:txBody>
      </p:sp>
    </p:spTree>
    <p:extLst>
      <p:ext uri="{BB962C8B-B14F-4D97-AF65-F5344CB8AC3E}">
        <p14:creationId xmlns:p14="http://schemas.microsoft.com/office/powerpoint/2010/main" val="3580446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Interim Care Plan (ICP)</a:t>
            </a:r>
            <a:endParaRPr lang="en-US" dirty="0"/>
          </a:p>
        </p:txBody>
      </p:sp>
      <p:sp>
        <p:nvSpPr>
          <p:cNvPr id="3" name="Content Placeholder 2"/>
          <p:cNvSpPr>
            <a:spLocks noGrp="1"/>
          </p:cNvSpPr>
          <p:nvPr>
            <p:ph idx="1"/>
          </p:nvPr>
        </p:nvSpPr>
        <p:spPr>
          <a:xfrm>
            <a:off x="2589212" y="1665515"/>
            <a:ext cx="8915400" cy="4351564"/>
          </a:xfrm>
        </p:spPr>
        <p:txBody>
          <a:bodyPr/>
          <a:lstStyle/>
          <a:p>
            <a:r>
              <a:rPr lang="en-US" dirty="0" smtClean="0"/>
              <a:t>MH services should not be provided until an assessment and care plan is completed and signed by the required parties</a:t>
            </a:r>
          </a:p>
          <a:p>
            <a:r>
              <a:rPr lang="en-US" dirty="0" smtClean="0"/>
              <a:t>Continued attempts to obtain signatures should be made even if there is refusal to sign by the client or coordination issues arise with the SW.  These should be documented.</a:t>
            </a:r>
          </a:p>
          <a:p>
            <a:r>
              <a:rPr lang="en-US" dirty="0" smtClean="0"/>
              <a:t>In the case of needing to provide immediate treatment before an assessment and care plan is completed and signed, an ICP may be completed and put in place</a:t>
            </a:r>
            <a:r>
              <a:rPr lang="en-US" dirty="0"/>
              <a:t> </a:t>
            </a:r>
            <a:r>
              <a:rPr lang="en-US" dirty="0" smtClean="0"/>
              <a:t>for immediate services (i.e. psychiatric service, groups, etc.)</a:t>
            </a:r>
          </a:p>
          <a:p>
            <a:r>
              <a:rPr lang="en-US" dirty="0" smtClean="0"/>
              <a:t>The ICP documentation must establish that there is medical necessity (included diagnosis, impairments and interventions to reduce the impairments)</a:t>
            </a:r>
          </a:p>
        </p:txBody>
      </p:sp>
    </p:spTree>
    <p:extLst>
      <p:ext uri="{BB962C8B-B14F-4D97-AF65-F5344CB8AC3E}">
        <p14:creationId xmlns:p14="http://schemas.microsoft.com/office/powerpoint/2010/main" val="1420691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1386</TotalTime>
  <Words>3073</Words>
  <Application>Microsoft Office PowerPoint</Application>
  <PresentationFormat>Widescreen</PresentationFormat>
  <Paragraphs>266</Paragraphs>
  <Slides>24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Century Gothic</vt:lpstr>
      <vt:lpstr>Wingdings 3</vt:lpstr>
      <vt:lpstr>Wisp</vt:lpstr>
      <vt:lpstr>Short-Term Residential Treatment Program (STRTP)   CYPBH Documentation Training Guide AQIS Support Team</vt:lpstr>
      <vt:lpstr>Medical Necessity</vt:lpstr>
      <vt:lpstr>Assessment (MH Program Approval – Section 6)</vt:lpstr>
      <vt:lpstr>Assessment Elements</vt:lpstr>
      <vt:lpstr>Assessment for Emergency Placement (MH Program Approval – Section 6)</vt:lpstr>
      <vt:lpstr>Admission Statement (MH Program Approval – Section 7)</vt:lpstr>
      <vt:lpstr>Needs &amp; Service Plan (NSP) vs. Care Plan (CP)  (MH Program Approval – Section 8)</vt:lpstr>
      <vt:lpstr>NSP and Care Plan cont. (MH Program Approval – Section 8)</vt:lpstr>
      <vt:lpstr>Interim Care Plan (ICP)</vt:lpstr>
      <vt:lpstr>Clinical Review Report &amp; Transition Determination (MH Program Approval – Section 13) </vt:lpstr>
      <vt:lpstr>Progress Notes &amp; MH Treatment Services (MH Program Approval – Section 9 &amp; 12)</vt:lpstr>
      <vt:lpstr>Progress Notes &amp; MH Treatment Services (MH Program Approval – Section 9 &amp; 12)</vt:lpstr>
      <vt:lpstr>Progress Notes &amp; MH Treatment Services (MH Program Approval – Section 9 &amp; 12)</vt:lpstr>
      <vt:lpstr>Types of MH Treatment Services (MH Program Approval – Section 12)</vt:lpstr>
      <vt:lpstr>Types of MH Treatment Services cont. (MH Program Approval – Section 12)</vt:lpstr>
      <vt:lpstr>Types of MH Treatment Services cont. (MH Program Approval – Section 12)</vt:lpstr>
      <vt:lpstr>Types of MH Treatment Services cont.     (MH Program Approval – Section 12)</vt:lpstr>
      <vt:lpstr>Types of Mental Health Services cont. (MH Program Approval – Section 12)</vt:lpstr>
      <vt:lpstr>Non-Billable Activities</vt:lpstr>
      <vt:lpstr>Transition Determination Plan  (MH Program Approval – Section 10)</vt:lpstr>
      <vt:lpstr>Transition Determination Plan cont. (MH Program Approval – Section 10)</vt:lpstr>
      <vt:lpstr>Medication Control and Monitoring (MH Program Approval – Section 11)</vt:lpstr>
      <vt:lpstr>Resources</vt:lpstr>
      <vt:lpstr>STRTP 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STRTP  MC Documentation Training</dc:title>
  <dc:creator>Hoang, Tim</dc:creator>
  <cp:lastModifiedBy>Hoang, Tim</cp:lastModifiedBy>
  <cp:revision>120</cp:revision>
  <cp:lastPrinted>2019-11-08T23:31:17Z</cp:lastPrinted>
  <dcterms:created xsi:type="dcterms:W3CDTF">2019-11-06T20:11:53Z</dcterms:created>
  <dcterms:modified xsi:type="dcterms:W3CDTF">2020-08-03T15:02:36Z</dcterms:modified>
</cp:coreProperties>
</file>